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300" r:id="rId4"/>
    <p:sldId id="286" r:id="rId5"/>
    <p:sldId id="287" r:id="rId6"/>
    <p:sldId id="288" r:id="rId7"/>
    <p:sldId id="289" r:id="rId8"/>
    <p:sldId id="291" r:id="rId9"/>
    <p:sldId id="292" r:id="rId10"/>
    <p:sldId id="293" r:id="rId11"/>
    <p:sldId id="294" r:id="rId12"/>
    <p:sldId id="280" r:id="rId13"/>
    <p:sldId id="301" r:id="rId14"/>
    <p:sldId id="262" r:id="rId15"/>
    <p:sldId id="295" r:id="rId16"/>
    <p:sldId id="297" r:id="rId17"/>
    <p:sldId id="299" r:id="rId18"/>
    <p:sldId id="29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3" d="100"/>
          <a:sy n="113" d="100"/>
        </p:scale>
        <p:origin x="43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66970F-971A-459D-A769-AFB6129A856B}" type="datetimeFigureOut">
              <a:rPr lang="en-US" smtClean="0"/>
              <a:t>27-Aug-15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A13A6B-84D3-4B46-A075-11B4FF772D67}" type="slidenum">
              <a:rPr lang="en-US" smtClean="0"/>
              <a:t>‹#›</a:t>
            </a:fld>
            <a:endParaRPr lang="en-US"/>
          </a:p>
        </p:txBody>
      </p:sp>
    </p:spTree>
    <p:extLst>
      <p:ext uri="{BB962C8B-B14F-4D97-AF65-F5344CB8AC3E}">
        <p14:creationId xmlns:p14="http://schemas.microsoft.com/office/powerpoint/2010/main" val="3753381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66970F-971A-459D-A769-AFB6129A856B}" type="datetimeFigureOut">
              <a:rPr lang="en-US" smtClean="0"/>
              <a:t>27-Aug-15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A13A6B-84D3-4B46-A075-11B4FF772D67}" type="slidenum">
              <a:rPr lang="en-US" smtClean="0"/>
              <a:t>‹#›</a:t>
            </a:fld>
            <a:endParaRPr lang="en-US"/>
          </a:p>
        </p:txBody>
      </p:sp>
    </p:spTree>
    <p:extLst>
      <p:ext uri="{BB962C8B-B14F-4D97-AF65-F5344CB8AC3E}">
        <p14:creationId xmlns:p14="http://schemas.microsoft.com/office/powerpoint/2010/main" val="207928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66970F-971A-459D-A769-AFB6129A856B}" type="datetimeFigureOut">
              <a:rPr lang="en-US" smtClean="0"/>
              <a:t>27-Aug-15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A13A6B-84D3-4B46-A075-11B4FF772D67}" type="slidenum">
              <a:rPr lang="en-US" smtClean="0"/>
              <a:t>‹#›</a:t>
            </a:fld>
            <a:endParaRPr lang="en-US"/>
          </a:p>
        </p:txBody>
      </p:sp>
    </p:spTree>
    <p:extLst>
      <p:ext uri="{BB962C8B-B14F-4D97-AF65-F5344CB8AC3E}">
        <p14:creationId xmlns:p14="http://schemas.microsoft.com/office/powerpoint/2010/main" val="2880255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66970F-971A-459D-A769-AFB6129A856B}" type="datetimeFigureOut">
              <a:rPr lang="en-US" smtClean="0"/>
              <a:t>27-Aug-15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A13A6B-84D3-4B46-A075-11B4FF772D67}" type="slidenum">
              <a:rPr lang="en-US" smtClean="0"/>
              <a:t>‹#›</a:t>
            </a:fld>
            <a:endParaRPr lang="en-US"/>
          </a:p>
        </p:txBody>
      </p:sp>
    </p:spTree>
    <p:extLst>
      <p:ext uri="{BB962C8B-B14F-4D97-AF65-F5344CB8AC3E}">
        <p14:creationId xmlns:p14="http://schemas.microsoft.com/office/powerpoint/2010/main" val="4080214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66970F-971A-459D-A769-AFB6129A856B}" type="datetimeFigureOut">
              <a:rPr lang="en-US" smtClean="0"/>
              <a:t>27-Aug-15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A13A6B-84D3-4B46-A075-11B4FF772D67}" type="slidenum">
              <a:rPr lang="en-US" smtClean="0"/>
              <a:t>‹#›</a:t>
            </a:fld>
            <a:endParaRPr lang="en-US"/>
          </a:p>
        </p:txBody>
      </p:sp>
    </p:spTree>
    <p:extLst>
      <p:ext uri="{BB962C8B-B14F-4D97-AF65-F5344CB8AC3E}">
        <p14:creationId xmlns:p14="http://schemas.microsoft.com/office/powerpoint/2010/main" val="3954912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66970F-971A-459D-A769-AFB6129A856B}" type="datetimeFigureOut">
              <a:rPr lang="en-US" smtClean="0"/>
              <a:t>27-Aug-15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A13A6B-84D3-4B46-A075-11B4FF772D67}" type="slidenum">
              <a:rPr lang="en-US" smtClean="0"/>
              <a:t>‹#›</a:t>
            </a:fld>
            <a:endParaRPr lang="en-US"/>
          </a:p>
        </p:txBody>
      </p:sp>
    </p:spTree>
    <p:extLst>
      <p:ext uri="{BB962C8B-B14F-4D97-AF65-F5344CB8AC3E}">
        <p14:creationId xmlns:p14="http://schemas.microsoft.com/office/powerpoint/2010/main" val="1803033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66970F-971A-459D-A769-AFB6129A856B}" type="datetimeFigureOut">
              <a:rPr lang="en-US" smtClean="0"/>
              <a:t>27-Aug-15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A13A6B-84D3-4B46-A075-11B4FF772D67}" type="slidenum">
              <a:rPr lang="en-US" smtClean="0"/>
              <a:t>‹#›</a:t>
            </a:fld>
            <a:endParaRPr lang="en-US"/>
          </a:p>
        </p:txBody>
      </p:sp>
    </p:spTree>
    <p:extLst>
      <p:ext uri="{BB962C8B-B14F-4D97-AF65-F5344CB8AC3E}">
        <p14:creationId xmlns:p14="http://schemas.microsoft.com/office/powerpoint/2010/main" val="2564378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66970F-971A-459D-A769-AFB6129A856B}" type="datetimeFigureOut">
              <a:rPr lang="en-US" smtClean="0"/>
              <a:t>27-Aug-15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A13A6B-84D3-4B46-A075-11B4FF772D67}" type="slidenum">
              <a:rPr lang="en-US" smtClean="0"/>
              <a:t>‹#›</a:t>
            </a:fld>
            <a:endParaRPr lang="en-US"/>
          </a:p>
        </p:txBody>
      </p:sp>
    </p:spTree>
    <p:extLst>
      <p:ext uri="{BB962C8B-B14F-4D97-AF65-F5344CB8AC3E}">
        <p14:creationId xmlns:p14="http://schemas.microsoft.com/office/powerpoint/2010/main" val="794593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66970F-971A-459D-A769-AFB6129A856B}" type="datetimeFigureOut">
              <a:rPr lang="en-US" smtClean="0"/>
              <a:t>27-Aug-15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A13A6B-84D3-4B46-A075-11B4FF772D67}" type="slidenum">
              <a:rPr lang="en-US" smtClean="0"/>
              <a:t>‹#›</a:t>
            </a:fld>
            <a:endParaRPr lang="en-US"/>
          </a:p>
        </p:txBody>
      </p:sp>
    </p:spTree>
    <p:extLst>
      <p:ext uri="{BB962C8B-B14F-4D97-AF65-F5344CB8AC3E}">
        <p14:creationId xmlns:p14="http://schemas.microsoft.com/office/powerpoint/2010/main" val="2422471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66970F-971A-459D-A769-AFB6129A856B}" type="datetimeFigureOut">
              <a:rPr lang="en-US" smtClean="0"/>
              <a:t>27-Aug-15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A13A6B-84D3-4B46-A075-11B4FF772D67}" type="slidenum">
              <a:rPr lang="en-US" smtClean="0"/>
              <a:t>‹#›</a:t>
            </a:fld>
            <a:endParaRPr lang="en-US"/>
          </a:p>
        </p:txBody>
      </p:sp>
    </p:spTree>
    <p:extLst>
      <p:ext uri="{BB962C8B-B14F-4D97-AF65-F5344CB8AC3E}">
        <p14:creationId xmlns:p14="http://schemas.microsoft.com/office/powerpoint/2010/main" val="339396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66970F-971A-459D-A769-AFB6129A856B}" type="datetimeFigureOut">
              <a:rPr lang="en-US" smtClean="0"/>
              <a:t>27-Aug-15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A13A6B-84D3-4B46-A075-11B4FF772D67}" type="slidenum">
              <a:rPr lang="en-US" smtClean="0"/>
              <a:t>‹#›</a:t>
            </a:fld>
            <a:endParaRPr lang="en-US"/>
          </a:p>
        </p:txBody>
      </p:sp>
    </p:spTree>
    <p:extLst>
      <p:ext uri="{BB962C8B-B14F-4D97-AF65-F5344CB8AC3E}">
        <p14:creationId xmlns:p14="http://schemas.microsoft.com/office/powerpoint/2010/main" val="272292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66970F-971A-459D-A769-AFB6129A856B}" type="datetimeFigureOut">
              <a:rPr lang="en-US" smtClean="0"/>
              <a:t>27-Aug-15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A13A6B-84D3-4B46-A075-11B4FF772D67}" type="slidenum">
              <a:rPr lang="en-US" smtClean="0"/>
              <a:t>‹#›</a:t>
            </a:fld>
            <a:endParaRPr lang="en-US"/>
          </a:p>
        </p:txBody>
      </p:sp>
    </p:spTree>
    <p:extLst>
      <p:ext uri="{BB962C8B-B14F-4D97-AF65-F5344CB8AC3E}">
        <p14:creationId xmlns:p14="http://schemas.microsoft.com/office/powerpoint/2010/main" val="3068557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448800" cy="2387600"/>
          </a:xfrm>
        </p:spPr>
        <p:txBody>
          <a:bodyPr>
            <a:normAutofit/>
          </a:bodyPr>
          <a:lstStyle/>
          <a:p>
            <a:r>
              <a:rPr lang="en-US" sz="4800" dirty="0" err="1" smtClean="0"/>
              <a:t>eG</a:t>
            </a:r>
            <a:r>
              <a:rPr lang="en-US" sz="4800" dirty="0" smtClean="0"/>
              <a:t> Real User Monitor (RUM) </a:t>
            </a:r>
            <a:br>
              <a:rPr lang="en-US" sz="4800" dirty="0" smtClean="0"/>
            </a:br>
            <a:r>
              <a:rPr lang="en-US" sz="3600" dirty="0" smtClean="0">
                <a:solidFill>
                  <a:schemeClr val="bg1">
                    <a:lumMod val="50000"/>
                  </a:schemeClr>
                </a:solidFill>
              </a:rPr>
              <a:t>Sizing Calculator</a:t>
            </a:r>
            <a:endParaRPr lang="en-US" sz="3600" dirty="0">
              <a:solidFill>
                <a:schemeClr val="bg1">
                  <a:lumMod val="50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603448427"/>
              </p:ext>
            </p:extLst>
          </p:nvPr>
        </p:nvGraphicFramePr>
        <p:xfrm>
          <a:off x="1896533" y="4343399"/>
          <a:ext cx="8128000" cy="1112520"/>
        </p:xfrm>
        <a:graphic>
          <a:graphicData uri="http://schemas.openxmlformats.org/drawingml/2006/table">
            <a:tbl>
              <a:tblPr firstRow="1" bandRow="1">
                <a:tableStyleId>{F2DE63D5-997A-4646-A377-4702673A728D}</a:tableStyleId>
              </a:tblPr>
              <a:tblGrid>
                <a:gridCol w="4064000"/>
                <a:gridCol w="4064000"/>
              </a:tblGrid>
              <a:tr h="370840">
                <a:tc>
                  <a:txBody>
                    <a:bodyPr/>
                    <a:lstStyle/>
                    <a:p>
                      <a:r>
                        <a:rPr lang="en-US" sz="1400" dirty="0" smtClean="0"/>
                        <a:t>Date</a:t>
                      </a:r>
                      <a:endParaRPr lang="en-US" sz="1400" dirty="0"/>
                    </a:p>
                  </a:txBody>
                  <a:tcPr/>
                </a:tc>
                <a:tc>
                  <a:txBody>
                    <a:bodyPr/>
                    <a:lstStyle/>
                    <a:p>
                      <a:r>
                        <a:rPr lang="en-US" sz="1400" dirty="0" smtClean="0"/>
                        <a:t>Version</a:t>
                      </a:r>
                      <a:endParaRPr lang="en-US" sz="1400" dirty="0"/>
                    </a:p>
                  </a:txBody>
                  <a:tcPr/>
                </a:tc>
              </a:tr>
              <a:tr h="370840">
                <a:tc>
                  <a:txBody>
                    <a:bodyPr/>
                    <a:lstStyle/>
                    <a:p>
                      <a:r>
                        <a:rPr lang="en-US" sz="1400" dirty="0" smtClean="0"/>
                        <a:t>27-Aug-2015</a:t>
                      </a:r>
                      <a:endParaRPr lang="en-US" sz="1400" dirty="0"/>
                    </a:p>
                  </a:txBody>
                  <a:tcPr/>
                </a:tc>
                <a:tc>
                  <a:txBody>
                    <a:bodyPr/>
                    <a:lstStyle/>
                    <a:p>
                      <a:r>
                        <a:rPr lang="en-US" sz="1400" dirty="0" smtClean="0"/>
                        <a:t>First</a:t>
                      </a:r>
                      <a:r>
                        <a:rPr lang="en-US" sz="1400" baseline="0" dirty="0" smtClean="0"/>
                        <a:t> version</a:t>
                      </a:r>
                      <a:endParaRPr lang="en-US" sz="1400" dirty="0"/>
                    </a:p>
                  </a:txBody>
                  <a:tcPr/>
                </a:tc>
              </a:tr>
              <a:tr h="370840">
                <a:tc>
                  <a:txBody>
                    <a:bodyPr/>
                    <a:lstStyle/>
                    <a:p>
                      <a:endParaRPr lang="en-US" sz="1400"/>
                    </a:p>
                  </a:txBody>
                  <a:tcPr/>
                </a:tc>
                <a:tc>
                  <a:txBody>
                    <a:bodyPr/>
                    <a:lstStyle/>
                    <a:p>
                      <a:endParaRPr lang="en-US" sz="1400" dirty="0"/>
                    </a:p>
                  </a:txBody>
                  <a:tcPr/>
                </a:tc>
              </a:tr>
            </a:tbl>
          </a:graphicData>
        </a:graphic>
      </p:graphicFrame>
    </p:spTree>
    <p:extLst>
      <p:ext uri="{BB962C8B-B14F-4D97-AF65-F5344CB8AC3E}">
        <p14:creationId xmlns:p14="http://schemas.microsoft.com/office/powerpoint/2010/main" val="3265263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348343" y="876805"/>
            <a:ext cx="10974568" cy="1527031"/>
          </a:xfrm>
          <a:prstGeom prst="rect">
            <a:avLst/>
          </a:prstGeom>
        </p:spPr>
      </p:pic>
      <p:sp>
        <p:nvSpPr>
          <p:cNvPr id="7" name="Rectangle 6"/>
          <p:cNvSpPr/>
          <p:nvPr/>
        </p:nvSpPr>
        <p:spPr>
          <a:xfrm>
            <a:off x="1" y="0"/>
            <a:ext cx="12164442"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Use the ‘All’ mode with caution!</a:t>
            </a:r>
            <a:endParaRPr lang="en-US" sz="2800" b="1" dirty="0">
              <a:solidFill>
                <a:srgbClr val="292D36"/>
              </a:solidFill>
              <a:latin typeface="Arial" panose="020B0604020202020204" pitchFamily="34" charset="0"/>
            </a:endParaRPr>
          </a:p>
        </p:txBody>
      </p:sp>
      <p:pic>
        <p:nvPicPr>
          <p:cNvPr id="2" name="Picture 1"/>
          <p:cNvPicPr>
            <a:picLocks noChangeAspect="1"/>
          </p:cNvPicPr>
          <p:nvPr/>
        </p:nvPicPr>
        <p:blipFill>
          <a:blip r:embed="rId3"/>
          <a:stretch>
            <a:fillRect/>
          </a:stretch>
        </p:blipFill>
        <p:spPr>
          <a:xfrm>
            <a:off x="1199118" y="3111657"/>
            <a:ext cx="7248525" cy="1000125"/>
          </a:xfrm>
          <a:prstGeom prst="rect">
            <a:avLst/>
          </a:prstGeom>
        </p:spPr>
      </p:pic>
      <p:sp>
        <p:nvSpPr>
          <p:cNvPr id="3" name="Rectangle 2"/>
          <p:cNvSpPr/>
          <p:nvPr/>
        </p:nvSpPr>
        <p:spPr>
          <a:xfrm>
            <a:off x="5363852" y="3611719"/>
            <a:ext cx="3610466" cy="500063"/>
          </a:xfrm>
          <a:prstGeom prst="rect">
            <a:avLst/>
          </a:prstGeom>
          <a:noFill/>
          <a:ln w="28575">
            <a:solidFill>
              <a:srgbClr val="00B0F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24946" y="750386"/>
            <a:ext cx="11055853" cy="1653450"/>
          </a:xfrm>
          <a:prstGeom prst="rect">
            <a:avLst/>
          </a:prstGeom>
          <a:solidFill>
            <a:schemeClr val="bg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199118" y="4952706"/>
            <a:ext cx="9570482" cy="1754326"/>
          </a:xfrm>
          <a:prstGeom prst="rect">
            <a:avLst/>
          </a:prstGeom>
          <a:ln w="28575">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buFont typeface="Arial" panose="020B0604020202020204" pitchFamily="34" charset="0"/>
              <a:buChar char="•"/>
            </a:pPr>
            <a:r>
              <a:rPr lang="en-US" dirty="0">
                <a:solidFill>
                  <a:srgbClr val="292D36"/>
                </a:solidFill>
                <a:latin typeface="Arial" panose="020B0604020202020204" pitchFamily="34" charset="0"/>
              </a:rPr>
              <a:t>When you choose the ‘All mode, the number of DD lines will equal the number of </a:t>
            </a:r>
            <a:r>
              <a:rPr lang="en-US" dirty="0" smtClean="0">
                <a:solidFill>
                  <a:srgbClr val="292D36"/>
                </a:solidFill>
                <a:latin typeface="Arial" panose="020B0604020202020204" pitchFamily="34" charset="0"/>
              </a:rPr>
              <a:t>page views..</a:t>
            </a:r>
            <a:endParaRPr lang="en-US" dirty="0">
              <a:solidFill>
                <a:srgbClr val="292D36"/>
              </a:solidFill>
              <a:latin typeface="Arial" panose="020B0604020202020204" pitchFamily="34" charset="0"/>
            </a:endParaRPr>
          </a:p>
          <a:p>
            <a:pPr marL="285750" indent="-285750">
              <a:buFont typeface="Arial" panose="020B0604020202020204" pitchFamily="34" charset="0"/>
              <a:buChar char="•"/>
            </a:pPr>
            <a:r>
              <a:rPr lang="en-US" dirty="0">
                <a:solidFill>
                  <a:srgbClr val="292D36"/>
                </a:solidFill>
                <a:latin typeface="Arial" panose="020B0604020202020204" pitchFamily="34" charset="0"/>
              </a:rPr>
              <a:t>The ‘All’ mode is generally </a:t>
            </a:r>
            <a:r>
              <a:rPr lang="en-US" dirty="0">
                <a:solidFill>
                  <a:srgbClr val="FF0000"/>
                </a:solidFill>
                <a:latin typeface="Arial" panose="020B0604020202020204" pitchFamily="34" charset="0"/>
              </a:rPr>
              <a:t>not recommended </a:t>
            </a:r>
            <a:r>
              <a:rPr lang="en-US" dirty="0" smtClean="0">
                <a:solidFill>
                  <a:srgbClr val="292D36"/>
                </a:solidFill>
                <a:latin typeface="Arial" panose="020B0604020202020204" pitchFamily="34" charset="0"/>
              </a:rPr>
              <a:t>since this mode </a:t>
            </a:r>
            <a:r>
              <a:rPr lang="en-US" dirty="0">
                <a:solidFill>
                  <a:srgbClr val="292D36"/>
                </a:solidFill>
                <a:latin typeface="Arial" panose="020B0604020202020204" pitchFamily="34" charset="0"/>
              </a:rPr>
              <a:t>captures </a:t>
            </a:r>
            <a:r>
              <a:rPr lang="en-US" dirty="0" smtClean="0">
                <a:solidFill>
                  <a:srgbClr val="292D36"/>
                </a:solidFill>
                <a:latin typeface="Arial" panose="020B0604020202020204" pitchFamily="34" charset="0"/>
              </a:rPr>
              <a:t>DD for all visits. This </a:t>
            </a:r>
            <a:r>
              <a:rPr lang="en-US" dirty="0">
                <a:solidFill>
                  <a:srgbClr val="292D36"/>
                </a:solidFill>
                <a:latin typeface="Arial" panose="020B0604020202020204" pitchFamily="34" charset="0"/>
              </a:rPr>
              <a:t>will </a:t>
            </a:r>
            <a:r>
              <a:rPr lang="en-US" dirty="0" smtClean="0">
                <a:solidFill>
                  <a:srgbClr val="292D36"/>
                </a:solidFill>
                <a:latin typeface="Arial" panose="020B0604020202020204" pitchFamily="34" charset="0"/>
              </a:rPr>
              <a:t>result in the </a:t>
            </a:r>
            <a:r>
              <a:rPr lang="en-US" dirty="0" err="1" smtClean="0">
                <a:solidFill>
                  <a:srgbClr val="292D36"/>
                </a:solidFill>
                <a:latin typeface="Arial" panose="020B0604020202020204" pitchFamily="34" charset="0"/>
              </a:rPr>
              <a:t>eG</a:t>
            </a:r>
            <a:r>
              <a:rPr lang="en-US" dirty="0" smtClean="0">
                <a:solidFill>
                  <a:srgbClr val="292D36"/>
                </a:solidFill>
                <a:latin typeface="Arial" panose="020B0604020202020204" pitchFamily="34" charset="0"/>
              </a:rPr>
              <a:t> </a:t>
            </a:r>
            <a:r>
              <a:rPr lang="en-US" dirty="0">
                <a:solidFill>
                  <a:srgbClr val="292D36"/>
                </a:solidFill>
                <a:latin typeface="Arial" panose="020B0604020202020204" pitchFamily="34" charset="0"/>
              </a:rPr>
              <a:t>Database </a:t>
            </a:r>
            <a:r>
              <a:rPr lang="en-US" dirty="0" smtClean="0">
                <a:solidFill>
                  <a:srgbClr val="292D36"/>
                </a:solidFill>
                <a:latin typeface="Arial" panose="020B0604020202020204" pitchFamily="34" charset="0"/>
              </a:rPr>
              <a:t>getting filled up at </a:t>
            </a:r>
            <a:r>
              <a:rPr lang="en-US" dirty="0">
                <a:solidFill>
                  <a:srgbClr val="292D36"/>
                </a:solidFill>
                <a:latin typeface="Arial" panose="020B0604020202020204" pitchFamily="34" charset="0"/>
              </a:rPr>
              <a:t>a faster rate and there will be potential impact on the </a:t>
            </a:r>
            <a:r>
              <a:rPr lang="en-US" dirty="0" err="1">
                <a:solidFill>
                  <a:srgbClr val="292D36"/>
                </a:solidFill>
                <a:latin typeface="Arial" panose="020B0604020202020204" pitchFamily="34" charset="0"/>
              </a:rPr>
              <a:t>eG</a:t>
            </a:r>
            <a:r>
              <a:rPr lang="en-US" dirty="0">
                <a:solidFill>
                  <a:srgbClr val="292D36"/>
                </a:solidFill>
                <a:latin typeface="Arial" panose="020B0604020202020204" pitchFamily="34" charset="0"/>
              </a:rPr>
              <a:t> Manager performance</a:t>
            </a:r>
            <a:r>
              <a:rPr lang="en-US" dirty="0"/>
              <a:t>.</a:t>
            </a:r>
          </a:p>
          <a:p>
            <a:endParaRPr lang="en-US" dirty="0"/>
          </a:p>
        </p:txBody>
      </p:sp>
    </p:spTree>
    <p:extLst>
      <p:ext uri="{BB962C8B-B14F-4D97-AF65-F5344CB8AC3E}">
        <p14:creationId xmlns:p14="http://schemas.microsoft.com/office/powerpoint/2010/main" val="32051491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348343" y="876805"/>
            <a:ext cx="10974568" cy="1527031"/>
          </a:xfrm>
          <a:prstGeom prst="rect">
            <a:avLst/>
          </a:prstGeom>
        </p:spPr>
      </p:pic>
      <p:sp>
        <p:nvSpPr>
          <p:cNvPr id="7" name="Rectangle 6"/>
          <p:cNvSpPr/>
          <p:nvPr/>
        </p:nvSpPr>
        <p:spPr>
          <a:xfrm>
            <a:off x="1" y="0"/>
            <a:ext cx="12164442"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The Top N mode</a:t>
            </a:r>
            <a:endParaRPr lang="en-US" sz="2800" b="1" dirty="0">
              <a:solidFill>
                <a:srgbClr val="292D36"/>
              </a:solidFill>
              <a:latin typeface="Arial" panose="020B0604020202020204" pitchFamily="34" charset="0"/>
            </a:endParaRPr>
          </a:p>
        </p:txBody>
      </p:sp>
      <p:pic>
        <p:nvPicPr>
          <p:cNvPr id="2" name="Picture 1"/>
          <p:cNvPicPr>
            <a:picLocks noChangeAspect="1"/>
          </p:cNvPicPr>
          <p:nvPr/>
        </p:nvPicPr>
        <p:blipFill>
          <a:blip r:embed="rId3"/>
          <a:stretch>
            <a:fillRect/>
          </a:stretch>
        </p:blipFill>
        <p:spPr>
          <a:xfrm>
            <a:off x="1199118" y="3111657"/>
            <a:ext cx="7248525" cy="1000125"/>
          </a:xfrm>
          <a:prstGeom prst="rect">
            <a:avLst/>
          </a:prstGeom>
        </p:spPr>
      </p:pic>
      <p:sp>
        <p:nvSpPr>
          <p:cNvPr id="3" name="Rectangle 2"/>
          <p:cNvSpPr/>
          <p:nvPr/>
        </p:nvSpPr>
        <p:spPr>
          <a:xfrm>
            <a:off x="5363852" y="3611719"/>
            <a:ext cx="3610466" cy="500063"/>
          </a:xfrm>
          <a:prstGeom prst="rect">
            <a:avLst/>
          </a:prstGeom>
          <a:noFill/>
          <a:ln w="28575">
            <a:solidFill>
              <a:srgbClr val="00B0F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24946" y="750386"/>
            <a:ext cx="11055853" cy="1653450"/>
          </a:xfrm>
          <a:prstGeom prst="rect">
            <a:avLst/>
          </a:prstGeom>
          <a:solidFill>
            <a:schemeClr val="bg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199118" y="4819603"/>
            <a:ext cx="9570482" cy="1200329"/>
          </a:xfrm>
          <a:prstGeom prst="rect">
            <a:avLst/>
          </a:prstGeom>
          <a:ln w="28575">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pPr marL="800100" lvl="1" indent="-342900">
              <a:buFont typeface="Arial" panose="020B0604020202020204" pitchFamily="34" charset="0"/>
              <a:buChar char="•"/>
            </a:pPr>
            <a:r>
              <a:rPr lang="en-US" sz="2400" dirty="0" smtClean="0">
                <a:solidFill>
                  <a:srgbClr val="292D36"/>
                </a:solidFill>
                <a:latin typeface="Arial" panose="020B0604020202020204" pitchFamily="34" charset="0"/>
              </a:rPr>
              <a:t>The </a:t>
            </a:r>
            <a:r>
              <a:rPr lang="en-US" sz="2400" dirty="0">
                <a:solidFill>
                  <a:srgbClr val="292D36"/>
                </a:solidFill>
                <a:latin typeface="Arial" panose="020B0604020202020204" pitchFamily="34" charset="0"/>
              </a:rPr>
              <a:t>“Top N” Mode captures detailed diagnosis data for </a:t>
            </a:r>
            <a:r>
              <a:rPr lang="en-US" sz="2400" dirty="0" smtClean="0">
                <a:solidFill>
                  <a:srgbClr val="292D36"/>
                </a:solidFill>
                <a:latin typeface="Arial" panose="020B0604020202020204" pitchFamily="34" charset="0"/>
              </a:rPr>
              <a:t>SLOW and ERROR pages per measurement </a:t>
            </a:r>
            <a:r>
              <a:rPr lang="en-US" sz="2400" dirty="0">
                <a:solidFill>
                  <a:srgbClr val="292D36"/>
                </a:solidFill>
                <a:latin typeface="Arial" panose="020B0604020202020204" pitchFamily="34" charset="0"/>
              </a:rPr>
              <a:t>period. </a:t>
            </a:r>
            <a:r>
              <a:rPr lang="en-US" sz="2400" dirty="0" smtClean="0">
                <a:solidFill>
                  <a:srgbClr val="292D36"/>
                </a:solidFill>
                <a:latin typeface="Arial" panose="020B0604020202020204" pitchFamily="34" charset="0"/>
              </a:rPr>
              <a:t>The calculator constrains the Top </a:t>
            </a:r>
            <a:r>
              <a:rPr lang="en-US" sz="2400" dirty="0">
                <a:solidFill>
                  <a:srgbClr val="292D36"/>
                </a:solidFill>
                <a:latin typeface="Arial" panose="020B0604020202020204" pitchFamily="34" charset="0"/>
              </a:rPr>
              <a:t>N value </a:t>
            </a:r>
            <a:r>
              <a:rPr lang="en-US" sz="2400" dirty="0" smtClean="0">
                <a:solidFill>
                  <a:srgbClr val="292D36"/>
                </a:solidFill>
                <a:latin typeface="Arial" panose="020B0604020202020204" pitchFamily="34" charset="0"/>
              </a:rPr>
              <a:t>to a range between 1 and 100.</a:t>
            </a:r>
            <a:endParaRPr lang="en-US" sz="2400" dirty="0"/>
          </a:p>
        </p:txBody>
      </p:sp>
    </p:spTree>
    <p:extLst>
      <p:ext uri="{BB962C8B-B14F-4D97-AF65-F5344CB8AC3E}">
        <p14:creationId xmlns:p14="http://schemas.microsoft.com/office/powerpoint/2010/main" val="2740292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10544" y="129432"/>
            <a:ext cx="11635276"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DB Multilingual </a:t>
            </a:r>
            <a:r>
              <a:rPr lang="en-US" sz="2800" b="1" dirty="0">
                <a:solidFill>
                  <a:srgbClr val="292D36"/>
                </a:solidFill>
                <a:latin typeface="Arial" panose="020B0604020202020204" pitchFamily="34" charset="0"/>
              </a:rPr>
              <a:t>support</a:t>
            </a:r>
            <a:endParaRPr lang="en-US" sz="2800" b="1" dirty="0">
              <a:solidFill>
                <a:srgbClr val="292D36"/>
              </a:solidFill>
              <a:latin typeface="Arial" panose="020B0604020202020204" pitchFamily="34" charset="0"/>
            </a:endParaRPr>
          </a:p>
        </p:txBody>
      </p:sp>
      <p:pic>
        <p:nvPicPr>
          <p:cNvPr id="2" name="Picture 1"/>
          <p:cNvPicPr>
            <a:picLocks noChangeAspect="1"/>
          </p:cNvPicPr>
          <p:nvPr/>
        </p:nvPicPr>
        <p:blipFill>
          <a:blip r:embed="rId2"/>
          <a:stretch>
            <a:fillRect/>
          </a:stretch>
        </p:blipFill>
        <p:spPr>
          <a:xfrm>
            <a:off x="743053" y="4724400"/>
            <a:ext cx="10352900" cy="468457"/>
          </a:xfrm>
          <a:prstGeom prst="rect">
            <a:avLst/>
          </a:prstGeom>
        </p:spPr>
      </p:pic>
      <p:sp>
        <p:nvSpPr>
          <p:cNvPr id="8" name="Rectangle 7"/>
          <p:cNvSpPr/>
          <p:nvPr/>
        </p:nvSpPr>
        <p:spPr>
          <a:xfrm>
            <a:off x="410544" y="888032"/>
            <a:ext cx="12074948" cy="830997"/>
          </a:xfrm>
          <a:prstGeom prst="rect">
            <a:avLst/>
          </a:prstGeom>
        </p:spPr>
        <p:txBody>
          <a:bodyPr wrap="square">
            <a:spAutoFit/>
          </a:bodyPr>
          <a:lstStyle/>
          <a:p>
            <a:pPr lvl="1"/>
            <a:r>
              <a:rPr lang="en-US" sz="2400" dirty="0" smtClean="0">
                <a:solidFill>
                  <a:srgbClr val="292D36"/>
                </a:solidFill>
                <a:latin typeface="Arial" panose="020B0604020202020204" pitchFamily="34" charset="0"/>
              </a:rPr>
              <a:t>Specify the Manager Database is Double Byte enabled or not. This is for the purpose of </a:t>
            </a:r>
            <a:r>
              <a:rPr lang="en-US" sz="2400" dirty="0">
                <a:solidFill>
                  <a:srgbClr val="00B050"/>
                </a:solidFill>
                <a:latin typeface="Arial" panose="020B0604020202020204" pitchFamily="34" charset="0"/>
              </a:rPr>
              <a:t>Multilingual support</a:t>
            </a:r>
            <a:r>
              <a:rPr lang="en-US" sz="2400" dirty="0">
                <a:solidFill>
                  <a:srgbClr val="292D36"/>
                </a:solidFill>
                <a:latin typeface="Arial" panose="020B0604020202020204" pitchFamily="34" charset="0"/>
              </a:rPr>
              <a:t>.</a:t>
            </a:r>
            <a:endParaRPr lang="en-US" sz="2400" dirty="0"/>
          </a:p>
        </p:txBody>
      </p:sp>
      <p:sp>
        <p:nvSpPr>
          <p:cNvPr id="9" name="Rectangular Callout 8"/>
          <p:cNvSpPr/>
          <p:nvPr/>
        </p:nvSpPr>
        <p:spPr>
          <a:xfrm>
            <a:off x="9559636" y="3207199"/>
            <a:ext cx="2098964" cy="1357744"/>
          </a:xfrm>
          <a:prstGeom prst="wedgeRectCallout">
            <a:avLst>
              <a:gd name="adj1" fmla="val -67939"/>
              <a:gd name="adj2" fmla="val 71886"/>
            </a:avLst>
          </a:prstGeom>
          <a:solidFill>
            <a:srgbClr val="FFAF00">
              <a:alpha val="90000"/>
            </a:srgbClr>
          </a:solidFill>
          <a:ln>
            <a:solidFill>
              <a:schemeClr val="bg1">
                <a:lumMod val="95000"/>
              </a:schemeClr>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smtClean="0"/>
              <a:t>Select 1 for single byte mode and 2 for double byte</a:t>
            </a:r>
            <a:endParaRPr lang="en-US" sz="2800" dirty="0"/>
          </a:p>
        </p:txBody>
      </p:sp>
    </p:spTree>
    <p:extLst>
      <p:ext uri="{BB962C8B-B14F-4D97-AF65-F5344CB8AC3E}">
        <p14:creationId xmlns:p14="http://schemas.microsoft.com/office/powerpoint/2010/main" val="3143495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128712" y="2686050"/>
            <a:ext cx="9934575" cy="1485900"/>
          </a:xfrm>
          <a:prstGeom prst="rect">
            <a:avLst/>
          </a:prstGeom>
        </p:spPr>
      </p:pic>
      <p:sp>
        <p:nvSpPr>
          <p:cNvPr id="3" name="Rectangle 2"/>
          <p:cNvSpPr/>
          <p:nvPr/>
        </p:nvSpPr>
        <p:spPr>
          <a:xfrm>
            <a:off x="410544" y="129432"/>
            <a:ext cx="11635276"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Choose the retention period for various types of data</a:t>
            </a:r>
            <a:endParaRPr lang="en-US" sz="2800" b="1" dirty="0">
              <a:solidFill>
                <a:srgbClr val="292D36"/>
              </a:solidFill>
              <a:latin typeface="Arial" panose="020B0604020202020204" pitchFamily="34" charset="0"/>
            </a:endParaRPr>
          </a:p>
        </p:txBody>
      </p:sp>
      <p:sp>
        <p:nvSpPr>
          <p:cNvPr id="4" name="Rectangular Callout 3"/>
          <p:cNvSpPr/>
          <p:nvPr/>
        </p:nvSpPr>
        <p:spPr>
          <a:xfrm>
            <a:off x="6621703" y="1141332"/>
            <a:ext cx="2098964" cy="1357744"/>
          </a:xfrm>
          <a:prstGeom prst="wedgeRectCallout">
            <a:avLst>
              <a:gd name="adj1" fmla="val -67939"/>
              <a:gd name="adj2" fmla="val 71886"/>
            </a:avLst>
          </a:prstGeom>
          <a:solidFill>
            <a:srgbClr val="FFAF00">
              <a:alpha val="90000"/>
            </a:srgbClr>
          </a:solidFill>
          <a:ln>
            <a:solidFill>
              <a:schemeClr val="bg1">
                <a:lumMod val="95000"/>
              </a:schemeClr>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smtClean="0"/>
              <a:t>Choose the desired retention period values</a:t>
            </a:r>
            <a:endParaRPr lang="en-US" sz="2800" dirty="0"/>
          </a:p>
        </p:txBody>
      </p:sp>
    </p:spTree>
    <p:extLst>
      <p:ext uri="{BB962C8B-B14F-4D97-AF65-F5344CB8AC3E}">
        <p14:creationId xmlns:p14="http://schemas.microsoft.com/office/powerpoint/2010/main" val="343953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35550" y="585787"/>
            <a:ext cx="10537249" cy="5937151"/>
          </a:xfrm>
          <a:prstGeom prst="rect">
            <a:avLst/>
          </a:prstGeom>
        </p:spPr>
      </p:pic>
      <p:sp>
        <p:nvSpPr>
          <p:cNvPr id="10" name="Rectangle 9"/>
          <p:cNvSpPr/>
          <p:nvPr/>
        </p:nvSpPr>
        <p:spPr>
          <a:xfrm>
            <a:off x="435550" y="108733"/>
            <a:ext cx="11647593"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Sizing Recommendation Outputs</a:t>
            </a:r>
            <a:endParaRPr lang="en-US" sz="2800" b="1" dirty="0">
              <a:solidFill>
                <a:srgbClr val="292D36"/>
              </a:solidFill>
              <a:latin typeface="Arial" panose="020B0604020202020204" pitchFamily="34" charset="0"/>
            </a:endParaRPr>
          </a:p>
        </p:txBody>
      </p:sp>
      <p:sp>
        <p:nvSpPr>
          <p:cNvPr id="4" name="Rectangle 3"/>
          <p:cNvSpPr/>
          <p:nvPr/>
        </p:nvSpPr>
        <p:spPr>
          <a:xfrm>
            <a:off x="435549" y="3785216"/>
            <a:ext cx="10742523" cy="805445"/>
          </a:xfrm>
          <a:prstGeom prst="rect">
            <a:avLst/>
          </a:prstGeom>
          <a:solidFill>
            <a:schemeClr val="bg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73904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5550" y="108733"/>
            <a:ext cx="11647593"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FAQ</a:t>
            </a:r>
            <a:endParaRPr lang="en-US" sz="2800" b="1" dirty="0">
              <a:solidFill>
                <a:srgbClr val="292D36"/>
              </a:solidFill>
              <a:latin typeface="Arial" panose="020B0604020202020204" pitchFamily="34" charset="0"/>
            </a:endParaRPr>
          </a:p>
        </p:txBody>
      </p:sp>
      <p:sp>
        <p:nvSpPr>
          <p:cNvPr id="3" name="TextBox 2"/>
          <p:cNvSpPr txBox="1"/>
          <p:nvPr/>
        </p:nvSpPr>
        <p:spPr>
          <a:xfrm>
            <a:off x="435550" y="1098503"/>
            <a:ext cx="11477050" cy="4031873"/>
          </a:xfrm>
          <a:prstGeom prst="rect">
            <a:avLst/>
          </a:prstGeom>
          <a:ln w="28575">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pPr lvl="1"/>
            <a:r>
              <a:rPr lang="en-US" sz="3200" b="1" dirty="0" smtClean="0">
                <a:solidFill>
                  <a:srgbClr val="292D36"/>
                </a:solidFill>
                <a:latin typeface="Arial" panose="020B0604020202020204" pitchFamily="34" charset="0"/>
              </a:rPr>
              <a:t>Q</a:t>
            </a:r>
            <a:r>
              <a:rPr lang="en-US" sz="3200" dirty="0" smtClean="0">
                <a:solidFill>
                  <a:srgbClr val="292D36"/>
                </a:solidFill>
                <a:latin typeface="Arial" panose="020B0604020202020204" pitchFamily="34" charset="0"/>
              </a:rPr>
              <a:t>: How did you arrive at the recommendations?</a:t>
            </a:r>
          </a:p>
          <a:p>
            <a:pPr lvl="1"/>
            <a:r>
              <a:rPr lang="en-US" sz="3200" b="1" dirty="0" smtClean="0">
                <a:solidFill>
                  <a:srgbClr val="292D36"/>
                </a:solidFill>
                <a:latin typeface="Arial" panose="020B0604020202020204" pitchFamily="34" charset="0"/>
              </a:rPr>
              <a:t>A</a:t>
            </a:r>
            <a:r>
              <a:rPr lang="en-US" sz="3200" dirty="0" smtClean="0">
                <a:solidFill>
                  <a:srgbClr val="292D36"/>
                </a:solidFill>
                <a:latin typeface="Arial" panose="020B0604020202020204" pitchFamily="34" charset="0"/>
              </a:rPr>
              <a:t>:  We conducted a series of </a:t>
            </a:r>
            <a:r>
              <a:rPr lang="en-US" sz="3200" dirty="0" smtClean="0">
                <a:solidFill>
                  <a:srgbClr val="00B050"/>
                </a:solidFill>
                <a:latin typeface="Arial" panose="020B0604020202020204" pitchFamily="34" charset="0"/>
              </a:rPr>
              <a:t>benchmark load tests </a:t>
            </a:r>
            <a:r>
              <a:rPr lang="en-US" sz="3200" dirty="0" smtClean="0">
                <a:solidFill>
                  <a:srgbClr val="292D36"/>
                </a:solidFill>
                <a:latin typeface="Arial" panose="020B0604020202020204" pitchFamily="34" charset="0"/>
              </a:rPr>
              <a:t>and captured the resource usage details for every segment of the </a:t>
            </a:r>
            <a:r>
              <a:rPr lang="en-US" sz="3200" dirty="0" err="1" smtClean="0">
                <a:solidFill>
                  <a:srgbClr val="292D36"/>
                </a:solidFill>
                <a:latin typeface="Arial" panose="020B0604020202020204" pitchFamily="34" charset="0"/>
              </a:rPr>
              <a:t>eG</a:t>
            </a:r>
            <a:r>
              <a:rPr lang="en-US" sz="3200" dirty="0" smtClean="0">
                <a:solidFill>
                  <a:srgbClr val="292D36"/>
                </a:solidFill>
                <a:latin typeface="Arial" panose="020B0604020202020204" pitchFamily="34" charset="0"/>
              </a:rPr>
              <a:t> RUM Infrastructure.</a:t>
            </a:r>
          </a:p>
          <a:p>
            <a:pPr marL="800100" lvl="1" indent="-342900">
              <a:buFont typeface="Arial" panose="020B0604020202020204" pitchFamily="34" charset="0"/>
              <a:buChar char="•"/>
            </a:pPr>
            <a:endParaRPr lang="en-US" sz="3200" dirty="0" smtClean="0">
              <a:solidFill>
                <a:srgbClr val="292D36"/>
              </a:solidFill>
              <a:latin typeface="Arial" panose="020B0604020202020204" pitchFamily="34" charset="0"/>
            </a:endParaRPr>
          </a:p>
          <a:p>
            <a:pPr lvl="1"/>
            <a:r>
              <a:rPr lang="en-US" sz="3200" b="1" dirty="0">
                <a:solidFill>
                  <a:srgbClr val="292D36"/>
                </a:solidFill>
                <a:latin typeface="Arial" panose="020B0604020202020204" pitchFamily="34" charset="0"/>
              </a:rPr>
              <a:t>Q</a:t>
            </a:r>
            <a:r>
              <a:rPr lang="en-US" sz="3200" dirty="0">
                <a:solidFill>
                  <a:srgbClr val="292D36"/>
                </a:solidFill>
                <a:latin typeface="Arial" panose="020B0604020202020204" pitchFamily="34" charset="0"/>
              </a:rPr>
              <a:t>: </a:t>
            </a:r>
            <a:r>
              <a:rPr lang="en-US" sz="3200" dirty="0" smtClean="0">
                <a:solidFill>
                  <a:srgbClr val="292D36"/>
                </a:solidFill>
                <a:latin typeface="Arial" panose="020B0604020202020204" pitchFamily="34" charset="0"/>
              </a:rPr>
              <a:t>What is the single most important parameter for sizing?</a:t>
            </a:r>
            <a:endParaRPr lang="en-US" sz="3200" dirty="0">
              <a:solidFill>
                <a:srgbClr val="292D36"/>
              </a:solidFill>
              <a:latin typeface="Arial" panose="020B0604020202020204" pitchFamily="34" charset="0"/>
            </a:endParaRPr>
          </a:p>
          <a:p>
            <a:pPr lvl="1"/>
            <a:r>
              <a:rPr lang="en-US" sz="3200" b="1" dirty="0" smtClean="0">
                <a:solidFill>
                  <a:srgbClr val="292D36"/>
                </a:solidFill>
                <a:latin typeface="Arial" panose="020B0604020202020204" pitchFamily="34" charset="0"/>
              </a:rPr>
              <a:t>A</a:t>
            </a:r>
            <a:r>
              <a:rPr lang="en-US" sz="3200" dirty="0">
                <a:solidFill>
                  <a:srgbClr val="292D36"/>
                </a:solidFill>
                <a:latin typeface="Arial" panose="020B0604020202020204" pitchFamily="34" charset="0"/>
              </a:rPr>
              <a:t>: </a:t>
            </a:r>
            <a:r>
              <a:rPr lang="en-US" sz="3200" dirty="0" smtClean="0">
                <a:solidFill>
                  <a:srgbClr val="292D36"/>
                </a:solidFill>
                <a:latin typeface="Arial" panose="020B0604020202020204" pitchFamily="34" charset="0"/>
              </a:rPr>
              <a:t>The </a:t>
            </a:r>
            <a:r>
              <a:rPr lang="en-US" sz="3200" dirty="0" smtClean="0">
                <a:solidFill>
                  <a:srgbClr val="00B050"/>
                </a:solidFill>
                <a:latin typeface="Arial" panose="020B0604020202020204" pitchFamily="34" charset="0"/>
              </a:rPr>
              <a:t>page views per day </a:t>
            </a:r>
            <a:r>
              <a:rPr lang="en-US" sz="3200" dirty="0" smtClean="0">
                <a:solidFill>
                  <a:srgbClr val="292D36"/>
                </a:solidFill>
                <a:latin typeface="Arial" panose="020B0604020202020204" pitchFamily="34" charset="0"/>
              </a:rPr>
              <a:t>is the single most important parameter. </a:t>
            </a:r>
            <a:endParaRPr lang="en-US" sz="3200" dirty="0"/>
          </a:p>
        </p:txBody>
      </p:sp>
    </p:spTree>
    <p:extLst>
      <p:ext uri="{BB962C8B-B14F-4D97-AF65-F5344CB8AC3E}">
        <p14:creationId xmlns:p14="http://schemas.microsoft.com/office/powerpoint/2010/main" val="28815085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5550" y="108733"/>
            <a:ext cx="11647593"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FAQ </a:t>
            </a:r>
            <a:endParaRPr lang="en-US" sz="2800" b="1" dirty="0">
              <a:solidFill>
                <a:srgbClr val="292D36"/>
              </a:solidFill>
              <a:latin typeface="Arial" panose="020B0604020202020204" pitchFamily="34" charset="0"/>
            </a:endParaRPr>
          </a:p>
        </p:txBody>
      </p:sp>
      <p:sp>
        <p:nvSpPr>
          <p:cNvPr id="3" name="TextBox 2"/>
          <p:cNvSpPr txBox="1"/>
          <p:nvPr/>
        </p:nvSpPr>
        <p:spPr>
          <a:xfrm>
            <a:off x="435550" y="1098503"/>
            <a:ext cx="11477050" cy="5262979"/>
          </a:xfrm>
          <a:prstGeom prst="rect">
            <a:avLst/>
          </a:prstGeom>
          <a:ln w="28575">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pPr lvl="1"/>
            <a:endParaRPr lang="en-US" sz="2400" dirty="0" smtClean="0">
              <a:solidFill>
                <a:srgbClr val="292D36"/>
              </a:solidFill>
              <a:latin typeface="Arial" panose="020B0604020202020204" pitchFamily="34" charset="0"/>
            </a:endParaRPr>
          </a:p>
          <a:p>
            <a:pPr lvl="1"/>
            <a:r>
              <a:rPr lang="en-US" sz="2400" b="1" dirty="0">
                <a:solidFill>
                  <a:srgbClr val="292D36"/>
                </a:solidFill>
                <a:latin typeface="Arial" panose="020B0604020202020204" pitchFamily="34" charset="0"/>
              </a:rPr>
              <a:t>Q</a:t>
            </a:r>
            <a:r>
              <a:rPr lang="en-US" sz="2400" dirty="0" smtClean="0">
                <a:solidFill>
                  <a:srgbClr val="292D36"/>
                </a:solidFill>
                <a:latin typeface="Arial" panose="020B0604020202020204" pitchFamily="34" charset="0"/>
              </a:rPr>
              <a:t>: It appears that the agent needs more memory than the collector. Why is this the case?</a:t>
            </a:r>
          </a:p>
          <a:p>
            <a:pPr lvl="1"/>
            <a:endParaRPr lang="en-US" sz="2400" dirty="0">
              <a:solidFill>
                <a:srgbClr val="292D36"/>
              </a:solidFill>
              <a:latin typeface="Arial" panose="020B0604020202020204" pitchFamily="34" charset="0"/>
            </a:endParaRPr>
          </a:p>
          <a:p>
            <a:pPr lvl="1"/>
            <a:r>
              <a:rPr lang="en-US" sz="2400" b="1" dirty="0">
                <a:solidFill>
                  <a:srgbClr val="292D36"/>
                </a:solidFill>
                <a:latin typeface="Arial" panose="020B0604020202020204" pitchFamily="34" charset="0"/>
              </a:rPr>
              <a:t>A</a:t>
            </a:r>
            <a:r>
              <a:rPr lang="en-US" sz="2400" dirty="0">
                <a:solidFill>
                  <a:srgbClr val="292D36"/>
                </a:solidFill>
                <a:latin typeface="Arial" panose="020B0604020202020204" pitchFamily="34" charset="0"/>
              </a:rPr>
              <a:t>: </a:t>
            </a:r>
            <a:r>
              <a:rPr lang="en-US" sz="2400" dirty="0" smtClean="0">
                <a:solidFill>
                  <a:srgbClr val="292D36"/>
                </a:solidFill>
                <a:latin typeface="Arial" panose="020B0604020202020204" pitchFamily="34" charset="0"/>
              </a:rPr>
              <a:t>The collector does way less work when compared to the agent:</a:t>
            </a:r>
          </a:p>
          <a:p>
            <a:pPr lvl="1"/>
            <a:endParaRPr lang="en-US" sz="2400" dirty="0" smtClean="0">
              <a:solidFill>
                <a:srgbClr val="292D36"/>
              </a:solidFill>
              <a:latin typeface="Arial" panose="020B0604020202020204" pitchFamily="34" charset="0"/>
            </a:endParaRPr>
          </a:p>
          <a:p>
            <a:pPr lvl="1"/>
            <a:r>
              <a:rPr lang="en-US" sz="2400" i="1" dirty="0" smtClean="0">
                <a:solidFill>
                  <a:srgbClr val="292D36"/>
                </a:solidFill>
                <a:latin typeface="Arial" panose="020B0604020202020204" pitchFamily="34" charset="0"/>
              </a:rPr>
              <a:t>Collector:</a:t>
            </a:r>
            <a:r>
              <a:rPr lang="en-US" sz="2400" dirty="0" smtClean="0">
                <a:solidFill>
                  <a:srgbClr val="292D36"/>
                </a:solidFill>
                <a:latin typeface="Arial" panose="020B0604020202020204" pitchFamily="34" charset="0"/>
              </a:rPr>
              <a:t> The collector simply receives the beacons from the browser, geocodes the request (which is a very low overhead operation) and subsequently stores the beacon data into a file.</a:t>
            </a:r>
          </a:p>
          <a:p>
            <a:pPr lvl="1"/>
            <a:endParaRPr lang="en-US" sz="2400" dirty="0" smtClean="0">
              <a:solidFill>
                <a:srgbClr val="292D36"/>
              </a:solidFill>
              <a:latin typeface="Arial" panose="020B0604020202020204" pitchFamily="34" charset="0"/>
            </a:endParaRPr>
          </a:p>
          <a:p>
            <a:pPr lvl="1"/>
            <a:r>
              <a:rPr lang="en-US" sz="2400" i="1" dirty="0" smtClean="0">
                <a:solidFill>
                  <a:srgbClr val="292D36"/>
                </a:solidFill>
                <a:latin typeface="Arial" panose="020B0604020202020204" pitchFamily="34" charset="0"/>
              </a:rPr>
              <a:t>Agent: </a:t>
            </a:r>
            <a:r>
              <a:rPr lang="en-US" sz="2400" dirty="0" smtClean="0">
                <a:solidFill>
                  <a:srgbClr val="292D36"/>
                </a:solidFill>
                <a:latin typeface="Arial" panose="020B0604020202020204" pitchFamily="34" charset="0"/>
              </a:rPr>
              <a:t>The agent in contrast does way more work. It compares the data, categorizes by dimension, calculates the slow and error DD etc. This requires more memory to be provisioned on the agent.</a:t>
            </a:r>
          </a:p>
          <a:p>
            <a:pPr marL="800100" lvl="1"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15175659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5550" y="108733"/>
            <a:ext cx="11647593"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FAQ</a:t>
            </a:r>
            <a:endParaRPr lang="en-US" sz="2800" b="1" dirty="0">
              <a:solidFill>
                <a:srgbClr val="292D36"/>
              </a:solidFill>
              <a:latin typeface="Arial" panose="020B0604020202020204" pitchFamily="34" charset="0"/>
            </a:endParaRPr>
          </a:p>
        </p:txBody>
      </p:sp>
      <p:sp>
        <p:nvSpPr>
          <p:cNvPr id="3" name="TextBox 2"/>
          <p:cNvSpPr txBox="1"/>
          <p:nvPr/>
        </p:nvSpPr>
        <p:spPr>
          <a:xfrm>
            <a:off x="435550" y="1098503"/>
            <a:ext cx="11477050" cy="4893647"/>
          </a:xfrm>
          <a:prstGeom prst="rect">
            <a:avLst/>
          </a:prstGeom>
          <a:ln w="28575">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pPr lvl="1"/>
            <a:endParaRPr lang="en-US" sz="2400" dirty="0" smtClean="0">
              <a:solidFill>
                <a:srgbClr val="292D36"/>
              </a:solidFill>
              <a:latin typeface="Arial" panose="020B0604020202020204" pitchFamily="34" charset="0"/>
            </a:endParaRPr>
          </a:p>
          <a:p>
            <a:pPr lvl="1"/>
            <a:r>
              <a:rPr lang="en-US" sz="2400" b="1" dirty="0">
                <a:solidFill>
                  <a:srgbClr val="292D36"/>
                </a:solidFill>
                <a:latin typeface="Arial" panose="020B0604020202020204" pitchFamily="34" charset="0"/>
              </a:rPr>
              <a:t>Q</a:t>
            </a:r>
            <a:r>
              <a:rPr lang="en-US" sz="2400" dirty="0" smtClean="0">
                <a:solidFill>
                  <a:srgbClr val="292D36"/>
                </a:solidFill>
                <a:latin typeface="Arial" panose="020B0604020202020204" pitchFamily="34" charset="0"/>
              </a:rPr>
              <a:t>: I already have </a:t>
            </a:r>
            <a:r>
              <a:rPr lang="en-US" sz="2400" dirty="0" err="1" smtClean="0">
                <a:solidFill>
                  <a:srgbClr val="292D36"/>
                </a:solidFill>
                <a:latin typeface="Arial" panose="020B0604020202020204" pitchFamily="34" charset="0"/>
              </a:rPr>
              <a:t>eG</a:t>
            </a:r>
            <a:r>
              <a:rPr lang="en-US" sz="2400" dirty="0" smtClean="0">
                <a:solidFill>
                  <a:srgbClr val="292D36"/>
                </a:solidFill>
                <a:latin typeface="Arial" panose="020B0604020202020204" pitchFamily="34" charset="0"/>
              </a:rPr>
              <a:t> running for other monitors (</a:t>
            </a:r>
            <a:r>
              <a:rPr lang="en-US" sz="2400" dirty="0" err="1" smtClean="0">
                <a:solidFill>
                  <a:srgbClr val="292D36"/>
                </a:solidFill>
                <a:latin typeface="Arial" panose="020B0604020202020204" pitchFamily="34" charset="0"/>
              </a:rPr>
              <a:t>eg</a:t>
            </a:r>
            <a:r>
              <a:rPr lang="en-US" sz="2400" dirty="0" smtClean="0">
                <a:solidFill>
                  <a:srgbClr val="292D36"/>
                </a:solidFill>
                <a:latin typeface="Arial" panose="020B0604020202020204" pitchFamily="34" charset="0"/>
              </a:rPr>
              <a:t> Citrix, DB </a:t>
            </a:r>
            <a:r>
              <a:rPr lang="en-US" sz="2400" dirty="0" err="1" smtClean="0">
                <a:solidFill>
                  <a:srgbClr val="292D36"/>
                </a:solidFill>
                <a:latin typeface="Arial" panose="020B0604020202020204" pitchFamily="34" charset="0"/>
              </a:rPr>
              <a:t>etc</a:t>
            </a:r>
            <a:r>
              <a:rPr lang="en-US" sz="2400" dirty="0" smtClean="0">
                <a:solidFill>
                  <a:srgbClr val="292D36"/>
                </a:solidFill>
                <a:latin typeface="Arial" panose="020B0604020202020204" pitchFamily="34" charset="0"/>
              </a:rPr>
              <a:t>). How do I propose the capacity as an incremental addition over and above what is already running at the customer’s place (when they plan to install RUM)?</a:t>
            </a:r>
          </a:p>
          <a:p>
            <a:pPr lvl="1"/>
            <a:endParaRPr lang="en-US" sz="2400" dirty="0" smtClean="0">
              <a:solidFill>
                <a:srgbClr val="292D36"/>
              </a:solidFill>
              <a:latin typeface="Arial" panose="020B0604020202020204" pitchFamily="34" charset="0"/>
            </a:endParaRPr>
          </a:p>
          <a:p>
            <a:pPr lvl="1"/>
            <a:r>
              <a:rPr lang="en-US" sz="2400" b="1" dirty="0" smtClean="0">
                <a:solidFill>
                  <a:srgbClr val="292D36"/>
                </a:solidFill>
                <a:latin typeface="Arial" panose="020B0604020202020204" pitchFamily="34" charset="0"/>
              </a:rPr>
              <a:t>A</a:t>
            </a:r>
            <a:r>
              <a:rPr lang="en-US" sz="2400" dirty="0" smtClean="0">
                <a:solidFill>
                  <a:srgbClr val="292D36"/>
                </a:solidFill>
                <a:latin typeface="Arial" panose="020B0604020202020204" pitchFamily="34" charset="0"/>
              </a:rPr>
              <a:t>: The RUM sizing calculator is specific for RUM deployments. This is over and above the existing </a:t>
            </a:r>
            <a:r>
              <a:rPr lang="en-US" sz="2400" dirty="0" err="1" smtClean="0">
                <a:solidFill>
                  <a:srgbClr val="292D36"/>
                </a:solidFill>
                <a:latin typeface="Arial" panose="020B0604020202020204" pitchFamily="34" charset="0"/>
              </a:rPr>
              <a:t>eG</a:t>
            </a:r>
            <a:r>
              <a:rPr lang="en-US" sz="2400" dirty="0" smtClean="0">
                <a:solidFill>
                  <a:srgbClr val="292D36"/>
                </a:solidFill>
                <a:latin typeface="Arial" panose="020B0604020202020204" pitchFamily="34" charset="0"/>
              </a:rPr>
              <a:t> Manager sizing calculator. </a:t>
            </a:r>
          </a:p>
          <a:p>
            <a:pPr lvl="1"/>
            <a:endParaRPr lang="en-US" sz="2400" dirty="0">
              <a:solidFill>
                <a:srgbClr val="292D36"/>
              </a:solidFill>
              <a:latin typeface="Arial" panose="020B0604020202020204" pitchFamily="34" charset="0"/>
            </a:endParaRPr>
          </a:p>
          <a:p>
            <a:pPr lvl="1"/>
            <a:r>
              <a:rPr lang="en-US" sz="2400" dirty="0" smtClean="0">
                <a:solidFill>
                  <a:srgbClr val="292D36"/>
                </a:solidFill>
                <a:latin typeface="Arial" panose="020B0604020202020204" pitchFamily="34" charset="0"/>
              </a:rPr>
              <a:t>We are working on integrating the new RUM sizing calculator with the existing </a:t>
            </a:r>
            <a:r>
              <a:rPr lang="en-US" sz="2400" dirty="0" err="1" smtClean="0">
                <a:solidFill>
                  <a:srgbClr val="292D36"/>
                </a:solidFill>
                <a:latin typeface="Arial" panose="020B0604020202020204" pitchFamily="34" charset="0"/>
              </a:rPr>
              <a:t>eG</a:t>
            </a:r>
            <a:r>
              <a:rPr lang="en-US" sz="2400" dirty="0" smtClean="0">
                <a:solidFill>
                  <a:srgbClr val="292D36"/>
                </a:solidFill>
                <a:latin typeface="Arial" panose="020B0604020202020204" pitchFamily="34" charset="0"/>
              </a:rPr>
              <a:t> manager sizing calculator (via an excel macro). In the interim, please manually </a:t>
            </a:r>
            <a:r>
              <a:rPr lang="en-US" sz="2400" dirty="0" smtClean="0">
                <a:solidFill>
                  <a:srgbClr val="00B050"/>
                </a:solidFill>
                <a:latin typeface="Arial" panose="020B0604020202020204" pitchFamily="34" charset="0"/>
              </a:rPr>
              <a:t>carry over the incremental sizing recommendations </a:t>
            </a:r>
            <a:r>
              <a:rPr lang="en-US" sz="2400" dirty="0" smtClean="0">
                <a:solidFill>
                  <a:srgbClr val="292D36"/>
                </a:solidFill>
                <a:latin typeface="Arial" panose="020B0604020202020204" pitchFamily="34" charset="0"/>
              </a:rPr>
              <a:t>and provide a consolidated recommendation.</a:t>
            </a:r>
          </a:p>
          <a:p>
            <a:pPr marL="800100" lvl="1"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19871538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5550" y="108733"/>
            <a:ext cx="11647593"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Questions?</a:t>
            </a:r>
            <a:endParaRPr lang="en-US" sz="2800" b="1" dirty="0">
              <a:solidFill>
                <a:srgbClr val="292D36"/>
              </a:solidFill>
              <a:latin typeface="Arial" panose="020B0604020202020204" pitchFamily="34" charset="0"/>
            </a:endParaRPr>
          </a:p>
        </p:txBody>
      </p:sp>
      <p:sp>
        <p:nvSpPr>
          <p:cNvPr id="3" name="TextBox 2"/>
          <p:cNvSpPr txBox="1"/>
          <p:nvPr/>
        </p:nvSpPr>
        <p:spPr>
          <a:xfrm>
            <a:off x="606093" y="2965403"/>
            <a:ext cx="11477050" cy="461665"/>
          </a:xfrm>
          <a:prstGeom prst="rect">
            <a:avLst/>
          </a:prstGeom>
          <a:ln w="28575">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pPr lvl="1"/>
            <a:r>
              <a:rPr lang="en-US" sz="2400" dirty="0" smtClean="0">
                <a:solidFill>
                  <a:srgbClr val="292D36"/>
                </a:solidFill>
                <a:latin typeface="Arial" panose="020B0604020202020204" pitchFamily="34" charset="0"/>
              </a:rPr>
              <a:t>Please email rumsupport@eginnovations.com</a:t>
            </a:r>
            <a:endParaRPr lang="en-US" sz="2400" dirty="0"/>
          </a:p>
        </p:txBody>
      </p:sp>
    </p:spTree>
    <p:extLst>
      <p:ext uri="{BB962C8B-B14F-4D97-AF65-F5344CB8AC3E}">
        <p14:creationId xmlns:p14="http://schemas.microsoft.com/office/powerpoint/2010/main" val="468283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Contents</a:t>
            </a:r>
            <a:endParaRPr lang="en-US" sz="2800" b="1" dirty="0">
              <a:solidFill>
                <a:srgbClr val="292D36"/>
              </a:solidFill>
              <a:latin typeface="Arial" panose="020B0604020202020204" pitchFamily="34" charset="0"/>
            </a:endParaRPr>
          </a:p>
        </p:txBody>
      </p:sp>
      <p:sp>
        <p:nvSpPr>
          <p:cNvPr id="6" name="TextBox 5"/>
          <p:cNvSpPr txBox="1"/>
          <p:nvPr/>
        </p:nvSpPr>
        <p:spPr>
          <a:xfrm>
            <a:off x="473650" y="2051003"/>
            <a:ext cx="11477050" cy="3046988"/>
          </a:xfrm>
          <a:prstGeom prst="rect">
            <a:avLst/>
          </a:prstGeom>
          <a:ln w="28575">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pPr marL="914400" lvl="1" indent="-457200">
              <a:buFont typeface="Arial" panose="020B0604020202020204" pitchFamily="34" charset="0"/>
              <a:buChar char="•"/>
            </a:pPr>
            <a:r>
              <a:rPr lang="en-US" sz="3200" dirty="0" smtClean="0"/>
              <a:t>Introduction to RUM sizing calculator </a:t>
            </a:r>
            <a:r>
              <a:rPr lang="en-US" sz="3200" dirty="0" err="1" smtClean="0"/>
              <a:t>xls</a:t>
            </a:r>
            <a:endParaRPr lang="en-US" sz="3200" dirty="0" smtClean="0"/>
          </a:p>
          <a:p>
            <a:pPr marL="914400" lvl="1" indent="-457200">
              <a:buFont typeface="Arial" panose="020B0604020202020204" pitchFamily="34" charset="0"/>
              <a:buChar char="•"/>
            </a:pPr>
            <a:r>
              <a:rPr lang="en-US" sz="3200" dirty="0" smtClean="0"/>
              <a:t>Sections within the calculator</a:t>
            </a:r>
          </a:p>
          <a:p>
            <a:pPr marL="914400" lvl="1" indent="-457200">
              <a:buFont typeface="Arial" panose="020B0604020202020204" pitchFamily="34" charset="0"/>
              <a:buChar char="•"/>
            </a:pPr>
            <a:r>
              <a:rPr lang="en-US" sz="3200" dirty="0" smtClean="0"/>
              <a:t>Usage Instructions  </a:t>
            </a:r>
          </a:p>
          <a:p>
            <a:pPr marL="914400" lvl="1" indent="-457200">
              <a:buFont typeface="Arial" panose="020B0604020202020204" pitchFamily="34" charset="0"/>
              <a:buChar char="•"/>
            </a:pPr>
            <a:r>
              <a:rPr lang="en-US" sz="3200" dirty="0" smtClean="0"/>
              <a:t>FAQ</a:t>
            </a:r>
          </a:p>
          <a:p>
            <a:pPr lvl="1"/>
            <a:endParaRPr lang="en-US" sz="3200" dirty="0" smtClean="0"/>
          </a:p>
          <a:p>
            <a:pPr marL="914400" lvl="1" indent="-457200">
              <a:buFont typeface="Arial" panose="020B0604020202020204" pitchFamily="34" charset="0"/>
              <a:buChar char="•"/>
            </a:pPr>
            <a:endParaRPr lang="en-US" sz="3200" dirty="0"/>
          </a:p>
        </p:txBody>
      </p:sp>
    </p:spTree>
    <p:extLst>
      <p:ext uri="{BB962C8B-B14F-4D97-AF65-F5344CB8AC3E}">
        <p14:creationId xmlns:p14="http://schemas.microsoft.com/office/powerpoint/2010/main" val="7932140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The Sizing Calculator is an excel </a:t>
            </a:r>
            <a:r>
              <a:rPr lang="en-US" sz="2800" b="1" dirty="0">
                <a:solidFill>
                  <a:srgbClr val="292D36"/>
                </a:solidFill>
                <a:latin typeface="Arial" panose="020B0604020202020204" pitchFamily="34" charset="0"/>
              </a:rPr>
              <a:t>d</a:t>
            </a:r>
            <a:r>
              <a:rPr lang="en-US" sz="2800" b="1" dirty="0" smtClean="0">
                <a:solidFill>
                  <a:srgbClr val="292D36"/>
                </a:solidFill>
                <a:latin typeface="Arial" panose="020B0604020202020204" pitchFamily="34" charset="0"/>
              </a:rPr>
              <a:t>ocument</a:t>
            </a:r>
            <a:endParaRPr lang="en-US" sz="2800" b="1" dirty="0">
              <a:solidFill>
                <a:srgbClr val="292D36"/>
              </a:solidFill>
              <a:latin typeface="Arial" panose="020B0604020202020204" pitchFamily="34" charset="0"/>
            </a:endParaRPr>
          </a:p>
        </p:txBody>
      </p:sp>
      <p:grpSp>
        <p:nvGrpSpPr>
          <p:cNvPr id="14" name="Group 13"/>
          <p:cNvGrpSpPr/>
          <p:nvPr/>
        </p:nvGrpSpPr>
        <p:grpSpPr>
          <a:xfrm>
            <a:off x="933406" y="523220"/>
            <a:ext cx="8796866" cy="6217214"/>
            <a:chOff x="933406" y="523220"/>
            <a:chExt cx="8796866" cy="6217214"/>
          </a:xfrm>
        </p:grpSpPr>
        <p:pic>
          <p:nvPicPr>
            <p:cNvPr id="4" name="Picture 3"/>
            <p:cNvPicPr>
              <a:picLocks noChangeAspect="1"/>
            </p:cNvPicPr>
            <p:nvPr/>
          </p:nvPicPr>
          <p:blipFill>
            <a:blip r:embed="rId2"/>
            <a:stretch>
              <a:fillRect/>
            </a:stretch>
          </p:blipFill>
          <p:spPr>
            <a:xfrm>
              <a:off x="933406" y="601122"/>
              <a:ext cx="8796866" cy="6120353"/>
            </a:xfrm>
            <a:prstGeom prst="rect">
              <a:avLst/>
            </a:prstGeom>
            <a:ln>
              <a:noFill/>
            </a:ln>
            <a:effectLst>
              <a:outerShdw blurRad="292100" dist="139700" dir="2700000" algn="tl" rotWithShape="0">
                <a:srgbClr val="333333">
                  <a:alpha val="65000"/>
                </a:srgbClr>
              </a:outerShdw>
            </a:effectLst>
          </p:spPr>
        </p:pic>
        <p:sp>
          <p:nvSpPr>
            <p:cNvPr id="13" name="Rectangle 12"/>
            <p:cNvSpPr/>
            <p:nvPr/>
          </p:nvSpPr>
          <p:spPr>
            <a:xfrm>
              <a:off x="940526" y="523220"/>
              <a:ext cx="8760823" cy="6217214"/>
            </a:xfrm>
            <a:prstGeom prst="rect">
              <a:avLst/>
            </a:prstGeom>
            <a:solidFill>
              <a:schemeClr val="bg1">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20041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48268" y="448722"/>
            <a:ext cx="8796866" cy="6120353"/>
          </a:xfrm>
          <a:prstGeom prst="rect">
            <a:avLst/>
          </a:prstGeom>
          <a:ln>
            <a:noFill/>
          </a:ln>
          <a:effectLst>
            <a:outerShdw blurRad="292100" dist="139700" dir="2700000" algn="tl" rotWithShape="0">
              <a:srgbClr val="333333">
                <a:alpha val="65000"/>
              </a:srgbClr>
            </a:outerShdw>
          </a:effectLst>
        </p:spPr>
      </p:pic>
      <p:sp>
        <p:nvSpPr>
          <p:cNvPr id="12" name="Rectangle 11"/>
          <p:cNvSpPr/>
          <p:nvPr/>
        </p:nvSpPr>
        <p:spPr>
          <a:xfrm>
            <a:off x="0" y="0"/>
            <a:ext cx="1219200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You will need to enter your requirements in </a:t>
            </a:r>
            <a:r>
              <a:rPr lang="en-US" sz="2800" b="1" dirty="0" smtClean="0">
                <a:solidFill>
                  <a:srgbClr val="292D36"/>
                </a:solidFill>
                <a:latin typeface="Arial" panose="020B0604020202020204" pitchFamily="34" charset="0"/>
              </a:rPr>
              <a:t>3 </a:t>
            </a:r>
            <a:r>
              <a:rPr lang="en-US" sz="2800" b="1" dirty="0" smtClean="0">
                <a:solidFill>
                  <a:srgbClr val="292D36"/>
                </a:solidFill>
                <a:latin typeface="Arial" panose="020B0604020202020204" pitchFamily="34" charset="0"/>
              </a:rPr>
              <a:t>places</a:t>
            </a:r>
            <a:endParaRPr lang="en-US" sz="2800" b="1" dirty="0">
              <a:solidFill>
                <a:srgbClr val="292D36"/>
              </a:solidFill>
              <a:latin typeface="Arial" panose="020B0604020202020204" pitchFamily="34" charset="0"/>
            </a:endParaRPr>
          </a:p>
        </p:txBody>
      </p:sp>
      <p:sp>
        <p:nvSpPr>
          <p:cNvPr id="3" name="TextBox 2"/>
          <p:cNvSpPr txBox="1"/>
          <p:nvPr/>
        </p:nvSpPr>
        <p:spPr>
          <a:xfrm>
            <a:off x="10642601" y="1058333"/>
            <a:ext cx="1481666" cy="369332"/>
          </a:xfrm>
          <a:prstGeom prst="rect">
            <a:avLst/>
          </a:prstGeom>
          <a:noFill/>
        </p:spPr>
        <p:txBody>
          <a:bodyPr wrap="square" rtlCol="0">
            <a:spAutoFit/>
          </a:bodyPr>
          <a:lstStyle/>
          <a:p>
            <a:r>
              <a:rPr lang="en-US" dirty="0" smtClean="0"/>
              <a:t>Sizing </a:t>
            </a:r>
            <a:r>
              <a:rPr lang="en-US" dirty="0" err="1" smtClean="0"/>
              <a:t>params</a:t>
            </a:r>
            <a:endParaRPr lang="en-US" dirty="0"/>
          </a:p>
        </p:txBody>
      </p:sp>
      <p:sp>
        <p:nvSpPr>
          <p:cNvPr id="6" name="Right Arrow 5"/>
          <p:cNvSpPr/>
          <p:nvPr/>
        </p:nvSpPr>
        <p:spPr>
          <a:xfrm rot="10800000">
            <a:off x="10280693" y="1376063"/>
            <a:ext cx="361907" cy="287867"/>
          </a:xfrm>
          <a:prstGeom prst="rightArrow">
            <a:avLst/>
          </a:prstGeom>
          <a:ln w="3175"/>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TextBox 7"/>
          <p:cNvSpPr txBox="1"/>
          <p:nvPr/>
        </p:nvSpPr>
        <p:spPr>
          <a:xfrm>
            <a:off x="10430933" y="4031781"/>
            <a:ext cx="1481666" cy="923330"/>
          </a:xfrm>
          <a:prstGeom prst="rect">
            <a:avLst/>
          </a:prstGeom>
          <a:noFill/>
        </p:spPr>
        <p:txBody>
          <a:bodyPr wrap="square" rtlCol="0">
            <a:spAutoFit/>
          </a:bodyPr>
          <a:lstStyle/>
          <a:p>
            <a:r>
              <a:rPr lang="en-US" dirty="0" smtClean="0"/>
              <a:t>Single byte/ double byte preference</a:t>
            </a:r>
            <a:endParaRPr lang="en-US" dirty="0"/>
          </a:p>
        </p:txBody>
      </p:sp>
      <p:sp>
        <p:nvSpPr>
          <p:cNvPr id="9" name="Right Arrow 8"/>
          <p:cNvSpPr/>
          <p:nvPr/>
        </p:nvSpPr>
        <p:spPr>
          <a:xfrm rot="10800000">
            <a:off x="10069026" y="4344078"/>
            <a:ext cx="361907" cy="287867"/>
          </a:xfrm>
          <a:prstGeom prst="rightArrow">
            <a:avLst/>
          </a:prstGeom>
          <a:ln w="3175"/>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Oval 6"/>
          <p:cNvSpPr/>
          <p:nvPr/>
        </p:nvSpPr>
        <p:spPr>
          <a:xfrm>
            <a:off x="10960099" y="745067"/>
            <a:ext cx="423333" cy="313266"/>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a:t>1</a:t>
            </a:r>
          </a:p>
        </p:txBody>
      </p:sp>
      <p:sp>
        <p:nvSpPr>
          <p:cNvPr id="11" name="Oval 10"/>
          <p:cNvSpPr/>
          <p:nvPr/>
        </p:nvSpPr>
        <p:spPr>
          <a:xfrm>
            <a:off x="10748432" y="3718515"/>
            <a:ext cx="423333" cy="313266"/>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a:t>2</a:t>
            </a:r>
          </a:p>
        </p:txBody>
      </p:sp>
      <p:sp>
        <p:nvSpPr>
          <p:cNvPr id="10" name="Rectangle 9"/>
          <p:cNvSpPr/>
          <p:nvPr/>
        </p:nvSpPr>
        <p:spPr>
          <a:xfrm>
            <a:off x="948268" y="2048933"/>
            <a:ext cx="8796866" cy="2421468"/>
          </a:xfrm>
          <a:prstGeom prst="rect">
            <a:avLst/>
          </a:prstGeom>
          <a:solidFill>
            <a:schemeClr val="bg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948268" y="5410200"/>
            <a:ext cx="3115732" cy="1081564"/>
          </a:xfrm>
          <a:prstGeom prst="rect">
            <a:avLst/>
          </a:prstGeom>
          <a:solidFill>
            <a:schemeClr val="bg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876693" y="4470401"/>
            <a:ext cx="8955464" cy="711200"/>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876693" y="867266"/>
            <a:ext cx="8955464" cy="1181667"/>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354425" y="5221745"/>
            <a:ext cx="3115732" cy="1307185"/>
          </a:xfrm>
          <a:prstGeom prst="rect">
            <a:avLst/>
          </a:prstGeom>
          <a:solidFill>
            <a:schemeClr val="bg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716866" y="5239782"/>
            <a:ext cx="1701801" cy="1289147"/>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0559678" y="5676300"/>
            <a:ext cx="1481666" cy="646331"/>
          </a:xfrm>
          <a:prstGeom prst="rect">
            <a:avLst/>
          </a:prstGeom>
          <a:noFill/>
        </p:spPr>
        <p:txBody>
          <a:bodyPr wrap="square" rtlCol="0">
            <a:spAutoFit/>
          </a:bodyPr>
          <a:lstStyle/>
          <a:p>
            <a:r>
              <a:rPr lang="en-US" dirty="0" smtClean="0"/>
              <a:t>DB Retention period</a:t>
            </a:r>
            <a:endParaRPr lang="en-US" dirty="0"/>
          </a:p>
        </p:txBody>
      </p:sp>
      <p:sp>
        <p:nvSpPr>
          <p:cNvPr id="18" name="Right Arrow 17"/>
          <p:cNvSpPr/>
          <p:nvPr/>
        </p:nvSpPr>
        <p:spPr>
          <a:xfrm rot="10800000">
            <a:off x="10107041" y="5822777"/>
            <a:ext cx="361907" cy="287867"/>
          </a:xfrm>
          <a:prstGeom prst="rightArrow">
            <a:avLst/>
          </a:prstGeom>
          <a:ln w="3175"/>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9" name="Oval 18"/>
          <p:cNvSpPr/>
          <p:nvPr/>
        </p:nvSpPr>
        <p:spPr>
          <a:xfrm>
            <a:off x="10693402" y="5410200"/>
            <a:ext cx="423333" cy="313266"/>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a:t>3</a:t>
            </a:r>
            <a:endParaRPr lang="en-US" dirty="0"/>
          </a:p>
        </p:txBody>
      </p:sp>
    </p:spTree>
    <p:extLst>
      <p:ext uri="{BB962C8B-B14F-4D97-AF65-F5344CB8AC3E}">
        <p14:creationId xmlns:p14="http://schemas.microsoft.com/office/powerpoint/2010/main" val="4145499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48268" y="448722"/>
            <a:ext cx="8796866" cy="6120353"/>
          </a:xfrm>
          <a:prstGeom prst="rect">
            <a:avLst/>
          </a:prstGeom>
          <a:ln>
            <a:noFill/>
          </a:ln>
          <a:effectLst>
            <a:outerShdw blurRad="292100" dist="139700" dir="2700000" algn="tl" rotWithShape="0">
              <a:srgbClr val="333333">
                <a:alpha val="65000"/>
              </a:srgbClr>
            </a:outerShdw>
          </a:effectLst>
        </p:spPr>
      </p:pic>
      <p:sp>
        <p:nvSpPr>
          <p:cNvPr id="12" name="Rectangle 11"/>
          <p:cNvSpPr/>
          <p:nvPr/>
        </p:nvSpPr>
        <p:spPr>
          <a:xfrm>
            <a:off x="1" y="0"/>
            <a:ext cx="12164442"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The calculator will provide 3 specific sizing recommendations </a:t>
            </a:r>
            <a:endParaRPr lang="en-US" sz="2800" b="1" dirty="0">
              <a:solidFill>
                <a:srgbClr val="292D36"/>
              </a:solidFill>
              <a:latin typeface="Arial" panose="020B0604020202020204" pitchFamily="34" charset="0"/>
            </a:endParaRPr>
          </a:p>
        </p:txBody>
      </p:sp>
      <p:sp>
        <p:nvSpPr>
          <p:cNvPr id="5" name="Rectangle 4"/>
          <p:cNvSpPr/>
          <p:nvPr/>
        </p:nvSpPr>
        <p:spPr>
          <a:xfrm>
            <a:off x="876693" y="3310453"/>
            <a:ext cx="8964890" cy="1159947"/>
          </a:xfrm>
          <a:prstGeom prst="rect">
            <a:avLst/>
          </a:prstGeom>
          <a:noFill/>
          <a:ln w="28575">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0769601" y="5561031"/>
            <a:ext cx="1481666" cy="738664"/>
          </a:xfrm>
          <a:prstGeom prst="rect">
            <a:avLst/>
          </a:prstGeom>
          <a:noFill/>
        </p:spPr>
        <p:txBody>
          <a:bodyPr wrap="square" rtlCol="0">
            <a:spAutoFit/>
          </a:bodyPr>
          <a:lstStyle/>
          <a:p>
            <a:r>
              <a:rPr lang="en-US" sz="1400" dirty="0" smtClean="0"/>
              <a:t>Sizing recommendation for </a:t>
            </a:r>
            <a:r>
              <a:rPr lang="en-US" sz="1400" b="1" dirty="0" smtClean="0"/>
              <a:t>Manager </a:t>
            </a:r>
            <a:endParaRPr lang="en-US" sz="1400" b="1" dirty="0"/>
          </a:p>
        </p:txBody>
      </p:sp>
      <p:sp>
        <p:nvSpPr>
          <p:cNvPr id="9" name="Right Arrow 8"/>
          <p:cNvSpPr/>
          <p:nvPr/>
        </p:nvSpPr>
        <p:spPr>
          <a:xfrm rot="10800000">
            <a:off x="10320869" y="5786429"/>
            <a:ext cx="361907" cy="287867"/>
          </a:xfrm>
          <a:prstGeom prst="rightArrow">
            <a:avLst/>
          </a:prstGeom>
          <a:ln w="3175"/>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 name="Oval 10"/>
          <p:cNvSpPr/>
          <p:nvPr/>
        </p:nvSpPr>
        <p:spPr>
          <a:xfrm>
            <a:off x="10828868" y="5196952"/>
            <a:ext cx="423333" cy="313266"/>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smtClean="0"/>
              <a:t>3</a:t>
            </a:r>
            <a:endParaRPr lang="en-US" dirty="0"/>
          </a:p>
        </p:txBody>
      </p:sp>
      <p:sp>
        <p:nvSpPr>
          <p:cNvPr id="14" name="TextBox 13"/>
          <p:cNvSpPr txBox="1"/>
          <p:nvPr/>
        </p:nvSpPr>
        <p:spPr>
          <a:xfrm>
            <a:off x="10682776" y="3681655"/>
            <a:ext cx="1481666" cy="738664"/>
          </a:xfrm>
          <a:prstGeom prst="rect">
            <a:avLst/>
          </a:prstGeom>
          <a:noFill/>
        </p:spPr>
        <p:txBody>
          <a:bodyPr wrap="square" rtlCol="0">
            <a:spAutoFit/>
          </a:bodyPr>
          <a:lstStyle/>
          <a:p>
            <a:r>
              <a:rPr lang="en-US" sz="1400" dirty="0" smtClean="0"/>
              <a:t>Sizing recommendation for </a:t>
            </a:r>
            <a:r>
              <a:rPr lang="en-US" sz="1400" b="1" dirty="0" smtClean="0"/>
              <a:t>Agent</a:t>
            </a:r>
            <a:endParaRPr lang="en-US" sz="1400" b="1" dirty="0"/>
          </a:p>
        </p:txBody>
      </p:sp>
      <p:sp>
        <p:nvSpPr>
          <p:cNvPr id="15" name="Right Arrow 14"/>
          <p:cNvSpPr/>
          <p:nvPr/>
        </p:nvSpPr>
        <p:spPr>
          <a:xfrm rot="10800000">
            <a:off x="10234044" y="3907053"/>
            <a:ext cx="361907" cy="287867"/>
          </a:xfrm>
          <a:prstGeom prst="rightArrow">
            <a:avLst/>
          </a:prstGeom>
          <a:ln w="3175"/>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6" name="Oval 15"/>
          <p:cNvSpPr/>
          <p:nvPr/>
        </p:nvSpPr>
        <p:spPr>
          <a:xfrm>
            <a:off x="10742043" y="3317576"/>
            <a:ext cx="423333" cy="313266"/>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a:t>2</a:t>
            </a:r>
          </a:p>
        </p:txBody>
      </p:sp>
      <p:sp>
        <p:nvSpPr>
          <p:cNvPr id="17" name="TextBox 16"/>
          <p:cNvSpPr txBox="1"/>
          <p:nvPr/>
        </p:nvSpPr>
        <p:spPr>
          <a:xfrm>
            <a:off x="10682776" y="2177488"/>
            <a:ext cx="1481666" cy="738664"/>
          </a:xfrm>
          <a:prstGeom prst="rect">
            <a:avLst/>
          </a:prstGeom>
          <a:noFill/>
        </p:spPr>
        <p:txBody>
          <a:bodyPr wrap="square" rtlCol="0">
            <a:spAutoFit/>
          </a:bodyPr>
          <a:lstStyle/>
          <a:p>
            <a:r>
              <a:rPr lang="en-US" sz="1400" dirty="0" smtClean="0"/>
              <a:t>Sizing recommendation for </a:t>
            </a:r>
            <a:r>
              <a:rPr lang="en-US" sz="1400" b="1" dirty="0" smtClean="0"/>
              <a:t>Collector</a:t>
            </a:r>
            <a:endParaRPr lang="en-US" sz="1400" b="1" dirty="0"/>
          </a:p>
        </p:txBody>
      </p:sp>
      <p:sp>
        <p:nvSpPr>
          <p:cNvPr id="18" name="Right Arrow 17"/>
          <p:cNvSpPr/>
          <p:nvPr/>
        </p:nvSpPr>
        <p:spPr>
          <a:xfrm rot="10800000">
            <a:off x="10234044" y="2402886"/>
            <a:ext cx="361907" cy="287867"/>
          </a:xfrm>
          <a:prstGeom prst="rightArrow">
            <a:avLst/>
          </a:prstGeom>
          <a:ln w="3175"/>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9" name="Oval 18"/>
          <p:cNvSpPr/>
          <p:nvPr/>
        </p:nvSpPr>
        <p:spPr>
          <a:xfrm>
            <a:off x="10742043" y="1813409"/>
            <a:ext cx="423333" cy="313266"/>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smtClean="0"/>
              <a:t>1</a:t>
            </a:r>
            <a:endParaRPr lang="en-US" dirty="0"/>
          </a:p>
        </p:txBody>
      </p:sp>
      <p:sp>
        <p:nvSpPr>
          <p:cNvPr id="20" name="Rectangle 19"/>
          <p:cNvSpPr/>
          <p:nvPr/>
        </p:nvSpPr>
        <p:spPr>
          <a:xfrm>
            <a:off x="948268" y="902057"/>
            <a:ext cx="8796866" cy="1224617"/>
          </a:xfrm>
          <a:prstGeom prst="rect">
            <a:avLst/>
          </a:prstGeom>
          <a:solidFill>
            <a:schemeClr val="bg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876693" y="2026909"/>
            <a:ext cx="8964891" cy="1190423"/>
          </a:xfrm>
          <a:prstGeom prst="rect">
            <a:avLst/>
          </a:prstGeom>
          <a:noFill/>
          <a:ln w="28575">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851818" y="4560812"/>
            <a:ext cx="8796866" cy="510810"/>
          </a:xfrm>
          <a:prstGeom prst="rect">
            <a:avLst/>
          </a:prstGeom>
          <a:solidFill>
            <a:schemeClr val="bg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876693" y="5173120"/>
            <a:ext cx="8964890" cy="1395955"/>
          </a:xfrm>
          <a:prstGeom prst="rect">
            <a:avLst/>
          </a:prstGeom>
          <a:noFill/>
          <a:ln w="28575">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4692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348343" y="876805"/>
            <a:ext cx="10974568" cy="1527031"/>
          </a:xfrm>
          <a:prstGeom prst="rect">
            <a:avLst/>
          </a:prstGeom>
        </p:spPr>
      </p:pic>
      <p:sp>
        <p:nvSpPr>
          <p:cNvPr id="7" name="Rectangle 6"/>
          <p:cNvSpPr/>
          <p:nvPr/>
        </p:nvSpPr>
        <p:spPr>
          <a:xfrm>
            <a:off x="1" y="0"/>
            <a:ext cx="12164442"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Usage Instructions</a:t>
            </a:r>
            <a:endParaRPr lang="en-US" sz="2800" b="1" dirty="0">
              <a:solidFill>
                <a:srgbClr val="292D36"/>
              </a:solidFill>
              <a:latin typeface="Arial" panose="020B0604020202020204" pitchFamily="34" charset="0"/>
            </a:endParaRPr>
          </a:p>
        </p:txBody>
      </p:sp>
      <p:sp>
        <p:nvSpPr>
          <p:cNvPr id="4" name="TextBox 3"/>
          <p:cNvSpPr txBox="1"/>
          <p:nvPr/>
        </p:nvSpPr>
        <p:spPr>
          <a:xfrm>
            <a:off x="765665" y="4728502"/>
            <a:ext cx="10701867" cy="369332"/>
          </a:xfrm>
          <a:prstGeom prst="rect">
            <a:avLst/>
          </a:prstGeom>
          <a:ln w="28575">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t>Let’s look at the first section</a:t>
            </a:r>
            <a:endParaRPr lang="en-US" dirty="0"/>
          </a:p>
        </p:txBody>
      </p:sp>
    </p:spTree>
    <p:extLst>
      <p:ext uri="{BB962C8B-B14F-4D97-AF65-F5344CB8AC3E}">
        <p14:creationId xmlns:p14="http://schemas.microsoft.com/office/powerpoint/2010/main" val="4007677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348343" y="876805"/>
            <a:ext cx="10974568" cy="1527031"/>
          </a:xfrm>
          <a:prstGeom prst="rect">
            <a:avLst/>
          </a:prstGeom>
        </p:spPr>
      </p:pic>
      <p:sp>
        <p:nvSpPr>
          <p:cNvPr id="7" name="Rectangle 6"/>
          <p:cNvSpPr/>
          <p:nvPr/>
        </p:nvSpPr>
        <p:spPr>
          <a:xfrm>
            <a:off x="1" y="0"/>
            <a:ext cx="12164442"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Usage Instructions</a:t>
            </a:r>
            <a:endParaRPr lang="en-US" sz="2800" b="1" dirty="0">
              <a:solidFill>
                <a:srgbClr val="292D36"/>
              </a:solidFill>
              <a:latin typeface="Arial" panose="020B0604020202020204" pitchFamily="34" charset="0"/>
            </a:endParaRPr>
          </a:p>
        </p:txBody>
      </p:sp>
      <p:sp>
        <p:nvSpPr>
          <p:cNvPr id="8" name="Rectangular Callout 7"/>
          <p:cNvSpPr/>
          <p:nvPr/>
        </p:nvSpPr>
        <p:spPr>
          <a:xfrm>
            <a:off x="8254307" y="2403836"/>
            <a:ext cx="2632364" cy="1357744"/>
          </a:xfrm>
          <a:prstGeom prst="wedgeRectCallout">
            <a:avLst>
              <a:gd name="adj1" fmla="val 5387"/>
              <a:gd name="adj2" fmla="val -132758"/>
            </a:avLst>
          </a:prstGeom>
          <a:solidFill>
            <a:srgbClr val="FFAF00">
              <a:alpha val="61000"/>
            </a:srgbClr>
          </a:solidFill>
          <a:ln>
            <a:solidFill>
              <a:schemeClr val="bg1">
                <a:lumMod val="95000"/>
              </a:schemeClr>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smtClean="0"/>
              <a:t>Specify the number web sites you want to monitor with </a:t>
            </a:r>
            <a:r>
              <a:rPr lang="en-US" sz="2000" dirty="0" err="1" smtClean="0"/>
              <a:t>eG</a:t>
            </a:r>
            <a:r>
              <a:rPr lang="en-US" sz="2000" dirty="0" smtClean="0"/>
              <a:t> RUM</a:t>
            </a:r>
            <a:endParaRPr lang="en-US" sz="2800" dirty="0"/>
          </a:p>
        </p:txBody>
      </p:sp>
      <p:sp>
        <p:nvSpPr>
          <p:cNvPr id="2" name="TextBox 1"/>
          <p:cNvSpPr txBox="1"/>
          <p:nvPr/>
        </p:nvSpPr>
        <p:spPr>
          <a:xfrm>
            <a:off x="765665" y="4728502"/>
            <a:ext cx="10701867" cy="369332"/>
          </a:xfrm>
          <a:prstGeom prst="rect">
            <a:avLst/>
          </a:prstGeom>
          <a:ln w="28575">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t>Each site is considered as a separate RUM component</a:t>
            </a:r>
            <a:endParaRPr lang="en-US" dirty="0"/>
          </a:p>
        </p:txBody>
      </p:sp>
    </p:spTree>
    <p:extLst>
      <p:ext uri="{BB962C8B-B14F-4D97-AF65-F5344CB8AC3E}">
        <p14:creationId xmlns:p14="http://schemas.microsoft.com/office/powerpoint/2010/main" val="41607028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348343" y="876805"/>
            <a:ext cx="10974568" cy="1527031"/>
          </a:xfrm>
          <a:prstGeom prst="rect">
            <a:avLst/>
          </a:prstGeom>
        </p:spPr>
      </p:pic>
      <p:sp>
        <p:nvSpPr>
          <p:cNvPr id="7" name="Rectangle 6"/>
          <p:cNvSpPr/>
          <p:nvPr/>
        </p:nvSpPr>
        <p:spPr>
          <a:xfrm>
            <a:off x="1" y="0"/>
            <a:ext cx="12164442"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Usage Instructions</a:t>
            </a:r>
            <a:endParaRPr lang="en-US" sz="2800" b="1" dirty="0">
              <a:solidFill>
                <a:srgbClr val="292D36"/>
              </a:solidFill>
              <a:latin typeface="Arial" panose="020B0604020202020204" pitchFamily="34" charset="0"/>
            </a:endParaRPr>
          </a:p>
        </p:txBody>
      </p:sp>
      <p:sp>
        <p:nvSpPr>
          <p:cNvPr id="8" name="Rectangular Callout 7"/>
          <p:cNvSpPr/>
          <p:nvPr/>
        </p:nvSpPr>
        <p:spPr>
          <a:xfrm>
            <a:off x="7898707" y="2548315"/>
            <a:ext cx="2632364" cy="1357744"/>
          </a:xfrm>
          <a:prstGeom prst="wedgeRectCallout">
            <a:avLst>
              <a:gd name="adj1" fmla="val 16644"/>
              <a:gd name="adj2" fmla="val -128392"/>
            </a:avLst>
          </a:prstGeom>
          <a:solidFill>
            <a:srgbClr val="FFAF00">
              <a:alpha val="61000"/>
            </a:srgbClr>
          </a:solidFill>
          <a:ln>
            <a:solidFill>
              <a:schemeClr val="bg1">
                <a:lumMod val="95000"/>
              </a:schemeClr>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smtClean="0"/>
              <a:t>Enter the TOTAL page views per day across all web sites.</a:t>
            </a:r>
            <a:endParaRPr lang="en-US" sz="2000" dirty="0"/>
          </a:p>
        </p:txBody>
      </p:sp>
      <p:sp>
        <p:nvSpPr>
          <p:cNvPr id="9" name="TextBox 8"/>
          <p:cNvSpPr txBox="1"/>
          <p:nvPr/>
        </p:nvSpPr>
        <p:spPr>
          <a:xfrm>
            <a:off x="484693" y="4266850"/>
            <a:ext cx="10701867" cy="2031325"/>
          </a:xfrm>
          <a:prstGeom prst="rect">
            <a:avLst/>
          </a:prstGeom>
          <a:ln w="28575">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t>You will need to sum up the page views across all sites. Each page visit/hit is considered as a page view. </a:t>
            </a:r>
          </a:p>
          <a:p>
            <a:endParaRPr lang="en-US" dirty="0"/>
          </a:p>
          <a:p>
            <a:r>
              <a:rPr lang="en-US" dirty="0" smtClean="0"/>
              <a:t>Note:</a:t>
            </a:r>
          </a:p>
          <a:p>
            <a:r>
              <a:rPr lang="en-US" dirty="0" smtClean="0"/>
              <a:t>You will need to consider:</a:t>
            </a:r>
          </a:p>
          <a:p>
            <a:pPr marL="342900" indent="-342900">
              <a:buAutoNum type="alphaLcParenBoth"/>
            </a:pPr>
            <a:r>
              <a:rPr lang="en-US" dirty="0" smtClean="0"/>
              <a:t>Base Page views</a:t>
            </a:r>
          </a:p>
          <a:p>
            <a:pPr marL="342900" indent="-342900">
              <a:buAutoNum type="alphaLcParenBoth"/>
            </a:pPr>
            <a:r>
              <a:rPr lang="en-US" dirty="0" smtClean="0"/>
              <a:t>AJAX requests</a:t>
            </a:r>
          </a:p>
          <a:p>
            <a:pPr marL="342900" indent="-342900">
              <a:buAutoNum type="alphaLcParenBoth"/>
            </a:pPr>
            <a:r>
              <a:rPr lang="en-US" dirty="0" err="1" smtClean="0"/>
              <a:t>IFrame</a:t>
            </a:r>
            <a:r>
              <a:rPr lang="en-US" dirty="0" smtClean="0"/>
              <a:t> requests</a:t>
            </a:r>
            <a:endParaRPr lang="en-US" dirty="0"/>
          </a:p>
        </p:txBody>
      </p:sp>
    </p:spTree>
    <p:extLst>
      <p:ext uri="{BB962C8B-B14F-4D97-AF65-F5344CB8AC3E}">
        <p14:creationId xmlns:p14="http://schemas.microsoft.com/office/powerpoint/2010/main" val="36561506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348343" y="876805"/>
            <a:ext cx="10974568" cy="1527031"/>
          </a:xfrm>
          <a:prstGeom prst="rect">
            <a:avLst/>
          </a:prstGeom>
        </p:spPr>
      </p:pic>
      <p:sp>
        <p:nvSpPr>
          <p:cNvPr id="7" name="Rectangle 6"/>
          <p:cNvSpPr/>
          <p:nvPr/>
        </p:nvSpPr>
        <p:spPr>
          <a:xfrm>
            <a:off x="1" y="0"/>
            <a:ext cx="12164442"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dirty="0" smtClean="0">
                <a:solidFill>
                  <a:srgbClr val="292D36"/>
                </a:solidFill>
                <a:latin typeface="Arial" panose="020B0604020202020204" pitchFamily="34" charset="0"/>
              </a:rPr>
              <a:t>Choose Diagnosis Mode</a:t>
            </a:r>
            <a:endParaRPr lang="en-US" sz="2800" b="1" dirty="0">
              <a:solidFill>
                <a:srgbClr val="292D36"/>
              </a:solidFill>
              <a:latin typeface="Arial" panose="020B0604020202020204" pitchFamily="34" charset="0"/>
            </a:endParaRPr>
          </a:p>
        </p:txBody>
      </p:sp>
      <p:sp>
        <p:nvSpPr>
          <p:cNvPr id="8" name="Rectangular Callout 7"/>
          <p:cNvSpPr/>
          <p:nvPr/>
        </p:nvSpPr>
        <p:spPr>
          <a:xfrm>
            <a:off x="6082222" y="2670863"/>
            <a:ext cx="2632364" cy="1357744"/>
          </a:xfrm>
          <a:prstGeom prst="wedgeRectCallout">
            <a:avLst>
              <a:gd name="adj1" fmla="val -78256"/>
              <a:gd name="adj2" fmla="val -102703"/>
            </a:avLst>
          </a:prstGeom>
          <a:solidFill>
            <a:srgbClr val="FFAF00">
              <a:alpha val="61000"/>
            </a:srgbClr>
          </a:solidFill>
          <a:ln>
            <a:solidFill>
              <a:schemeClr val="bg1">
                <a:lumMod val="95000"/>
              </a:schemeClr>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smtClean="0"/>
              <a:t>Enter the Detailed Diagnosis (DD) Mode </a:t>
            </a:r>
            <a:endParaRPr lang="en-US" sz="2000" dirty="0"/>
          </a:p>
        </p:txBody>
      </p:sp>
      <p:sp>
        <p:nvSpPr>
          <p:cNvPr id="9" name="TextBox 8"/>
          <p:cNvSpPr txBox="1"/>
          <p:nvPr/>
        </p:nvSpPr>
        <p:spPr>
          <a:xfrm>
            <a:off x="1199118" y="4436242"/>
            <a:ext cx="3695308" cy="369332"/>
          </a:xfrm>
          <a:prstGeom prst="rect">
            <a:avLst/>
          </a:prstGeom>
          <a:ln w="28575">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t>There are 2 choices : </a:t>
            </a:r>
            <a:r>
              <a:rPr lang="en-US" dirty="0">
                <a:solidFill>
                  <a:srgbClr val="292D36"/>
                </a:solidFill>
                <a:latin typeface="Arial" panose="020B0604020202020204" pitchFamily="34" charset="0"/>
              </a:rPr>
              <a:t>“All” or “Top N</a:t>
            </a:r>
            <a:r>
              <a:rPr lang="en-US" dirty="0" smtClean="0">
                <a:solidFill>
                  <a:srgbClr val="292D36"/>
                </a:solidFill>
                <a:latin typeface="Arial" panose="020B0604020202020204" pitchFamily="34" charset="0"/>
              </a:rPr>
              <a:t>”</a:t>
            </a:r>
            <a:endParaRPr lang="en-US" dirty="0"/>
          </a:p>
        </p:txBody>
      </p:sp>
      <p:pic>
        <p:nvPicPr>
          <p:cNvPr id="2" name="Picture 1"/>
          <p:cNvPicPr>
            <a:picLocks noChangeAspect="1"/>
          </p:cNvPicPr>
          <p:nvPr/>
        </p:nvPicPr>
        <p:blipFill>
          <a:blip r:embed="rId3"/>
          <a:stretch>
            <a:fillRect/>
          </a:stretch>
        </p:blipFill>
        <p:spPr>
          <a:xfrm>
            <a:off x="1199118" y="4931993"/>
            <a:ext cx="7248525" cy="1000125"/>
          </a:xfrm>
          <a:prstGeom prst="rect">
            <a:avLst/>
          </a:prstGeom>
        </p:spPr>
      </p:pic>
      <p:sp>
        <p:nvSpPr>
          <p:cNvPr id="3" name="Rectangle 2"/>
          <p:cNvSpPr/>
          <p:nvPr/>
        </p:nvSpPr>
        <p:spPr>
          <a:xfrm>
            <a:off x="5363852" y="5432055"/>
            <a:ext cx="3610466" cy="500063"/>
          </a:xfrm>
          <a:prstGeom prst="rect">
            <a:avLst/>
          </a:prstGeom>
          <a:noFill/>
          <a:ln w="28575">
            <a:solidFill>
              <a:srgbClr val="00B0F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73688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987</TotalTime>
  <Words>638</Words>
  <Application>Microsoft Office PowerPoint</Application>
  <PresentationFormat>Widescreen</PresentationFormat>
  <Paragraphs>77</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eG Real User Monitor (RUM)  Sizing Calculator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RUM Weekly Workshop / Walkthrough - Architecture</dc:title>
  <dc:creator>Gokulanand Narayanan</dc:creator>
  <cp:lastModifiedBy>arun</cp:lastModifiedBy>
  <cp:revision>57</cp:revision>
  <dcterms:created xsi:type="dcterms:W3CDTF">2015-08-06T06:53:10Z</dcterms:created>
  <dcterms:modified xsi:type="dcterms:W3CDTF">2015-08-27T05:39:40Z</dcterms:modified>
</cp:coreProperties>
</file>